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0"/>
  </p:notesMasterIdLst>
  <p:sldIdLst>
    <p:sldId id="256" r:id="rId2"/>
    <p:sldId id="267" r:id="rId3"/>
    <p:sldId id="281" r:id="rId4"/>
    <p:sldId id="282" r:id="rId5"/>
    <p:sldId id="257" r:id="rId6"/>
    <p:sldId id="283" r:id="rId7"/>
    <p:sldId id="289" r:id="rId8"/>
    <p:sldId id="285" r:id="rId9"/>
    <p:sldId id="284" r:id="rId10"/>
    <p:sldId id="294" r:id="rId11"/>
    <p:sldId id="290" r:id="rId12"/>
    <p:sldId id="286" r:id="rId13"/>
    <p:sldId id="291" r:id="rId14"/>
    <p:sldId id="287" r:id="rId15"/>
    <p:sldId id="288" r:id="rId16"/>
    <p:sldId id="295" r:id="rId17"/>
    <p:sldId id="297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7" autoAdjust="0"/>
  </p:normalViewPr>
  <p:slideViewPr>
    <p:cSldViewPr>
      <p:cViewPr varScale="1">
        <p:scale>
          <a:sx n="110" d="100"/>
          <a:sy n="110" d="100"/>
        </p:scale>
        <p:origin x="141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754CB-6A24-422C-AD7F-0C2AFF26FBD2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38394-9C58-40A5-9683-E19995B73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8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38394-9C58-40A5-9683-E19995B737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0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9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7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19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7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134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9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62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5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5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57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5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9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8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0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83514"/>
            <a:ext cx="6174686" cy="12202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2712" y="2420888"/>
            <a:ext cx="856895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«Использование нейропсихологических приемов при работе с младшими школьниками с ЗПР, имеющими нарушение письма и чтения»</a:t>
            </a:r>
            <a:endParaRPr lang="ru-RU" sz="32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6237312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Тула 2022г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09700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Выступающие: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учитель-логопед Полякова Т.П.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учитель-дефектолог Пронина С.А.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11.postila.io/data/a7/a1/62/34/a7a1623470827ca523e8e3221eddafcc14cee62c3b7516f2baa86bb53535fc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2880320" cy="110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tars.mds.yandex.net/get-mpic/5391380/img_id5285401166539151851.jpeg/14hq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761656"/>
            <a:ext cx="249945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698" y="3325038"/>
            <a:ext cx="458154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682" y="1936584"/>
            <a:ext cx="3817597" cy="293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1" y="548131"/>
            <a:ext cx="4943070" cy="277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764704"/>
            <a:ext cx="3962401" cy="5112568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Уточнение пространственных взаимоотношений:</a:t>
            </a:r>
          </a:p>
          <a:p>
            <a:pPr marL="0" indent="0">
              <a:buNone/>
            </a:pPr>
            <a:r>
              <a:rPr lang="ru-RU" altLang="ru-RU" dirty="0"/>
              <a:t>- стоя в шеренге, назвать стоящего справа, слева;</a:t>
            </a:r>
          </a:p>
          <a:p>
            <a:pPr marL="0" indent="0">
              <a:buNone/>
            </a:pPr>
            <a:r>
              <a:rPr lang="ru-RU" altLang="ru-RU" dirty="0"/>
              <a:t>- по инструкции расположить предметы слева и справа от данного;</a:t>
            </a:r>
          </a:p>
          <a:p>
            <a:pPr marL="0" indent="0">
              <a:buNone/>
            </a:pPr>
            <a:r>
              <a:rPr lang="ru-RU" altLang="ru-RU" dirty="0"/>
              <a:t>- определить место соседа по отношению к себе;</a:t>
            </a:r>
          </a:p>
          <a:p>
            <a:pPr marL="0" indent="0">
              <a:buNone/>
            </a:pPr>
            <a:r>
              <a:rPr lang="ru-RU" altLang="ru-RU" dirty="0"/>
              <a:t>- определить свое место по отношению к соседу, ориентируясь на соответствующую руку соседа («Я стою справа от Жени, а Женя – слева от меня.»);</a:t>
            </a:r>
          </a:p>
          <a:p>
            <a:pPr marL="0" indent="0">
              <a:buNone/>
            </a:pPr>
            <a:r>
              <a:rPr lang="ru-RU" altLang="ru-RU" dirty="0"/>
              <a:t>- стоя попарно лицом друг к другу, определить сначала у себя, затем у товарища, левую руку, правую руку и т.д.</a:t>
            </a:r>
          </a:p>
          <a:p>
            <a:endParaRPr lang="ru-RU" dirty="0"/>
          </a:p>
        </p:txBody>
      </p:sp>
      <p:pic>
        <p:nvPicPr>
          <p:cNvPr id="3" name="WhatsApp Video 2022-09-09 at 13.27.3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3537681" y="1510992"/>
            <a:ext cx="6461125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9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3401" y="3226645"/>
            <a:ext cx="3073519" cy="348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112" y="648026"/>
            <a:ext cx="369274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327" y="414350"/>
            <a:ext cx="5546577" cy="80317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направление</a:t>
            </a:r>
            <a:r>
              <a:rPr lang="ru-RU" alt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3602361" cy="4608511"/>
          </a:xfrm>
        </p:spPr>
        <p:txBody>
          <a:bodyPr>
            <a:normAutofit/>
          </a:bodyPr>
          <a:lstStyle/>
          <a:p>
            <a:r>
              <a:rPr lang="ru-RU" dirty="0"/>
              <a:t>По мнению В. М. Бехтерева, А. Н. Леонтьева, А. Р. </a:t>
            </a:r>
            <a:r>
              <a:rPr lang="ru-RU" dirty="0" err="1"/>
              <a:t>Лурия</a:t>
            </a:r>
            <a:r>
              <a:rPr lang="ru-RU" dirty="0"/>
              <a:t> и других для стимуляции интеллектуального развития необходимо применять </a:t>
            </a:r>
            <a:r>
              <a:rPr lang="ru-RU" dirty="0" err="1"/>
              <a:t>кинезиологические</a:t>
            </a:r>
            <a:r>
              <a:rPr lang="ru-RU" dirty="0"/>
              <a:t> упражнения, так как развитие мелкой и крупной моторики является предпосылками для становления психических процессов. Коррекционно-развивающая работа должна направляться от движения к </a:t>
            </a:r>
            <a:r>
              <a:rPr lang="ru-RU" dirty="0" smtClean="0"/>
              <a:t>мышлению. </a:t>
            </a:r>
            <a:endParaRPr lang="ru-RU" dirty="0"/>
          </a:p>
        </p:txBody>
      </p:sp>
      <p:pic>
        <p:nvPicPr>
          <p:cNvPr id="8194" name="Picture 2" descr="https://sun9-61.userapi.com/impf/3sMeS6QqnOKmVytySaFYvF0ZISrB7cdMr8Y2jQ/MMdtDb7qpL8.jpg?size=604x427&amp;quality=96&amp;sign=1da961997cdf02167271cf098d133298&amp;type=albu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823116">
            <a:off x="5442715" y="4103433"/>
            <a:ext cx="4251333" cy="1436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921" y="1647884"/>
            <a:ext cx="3082657" cy="509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6060" y="643915"/>
            <a:ext cx="393488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938" y="260647"/>
            <a:ext cx="3015062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deas-4life.ru/wp-content/uploads/2021/06/3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37286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32264" y="-16944"/>
            <a:ext cx="3389944" cy="307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700808"/>
            <a:ext cx="3059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333333"/>
                </a:solidFill>
                <a:latin typeface="PT Sans"/>
              </a:rPr>
              <a:t>А. Л. Сиротюк считает, что современная школьная программа ориентирована в основном на использование и развитие левого полушария (логическое мышление, анализ, синтез), а развитие правого полушария (интуиция, творческое мышление, создание образов) игнорируется.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76672"/>
            <a:ext cx="51845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Третье направление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31382" y="3661706"/>
            <a:ext cx="3904495" cy="286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8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4376" y="5229200"/>
            <a:ext cx="6696744" cy="1555592"/>
          </a:xfrm>
        </p:spPr>
        <p:txBody>
          <a:bodyPr>
            <a:normAutofit/>
          </a:bodyPr>
          <a:lstStyle/>
          <a:p>
            <a:pPr marL="678815"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Упражнения, направленные на развитие межполушарного взаимодействия, улучшают мыслительную деятельность, синхронизируют работу полушарий, способствуют улучшению запоминания, повышают устойчивость внимания, облегчают процесс письма, улучшают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графомоторные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навыки.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90775" y="476220"/>
            <a:ext cx="4032448" cy="305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10059" y="2454604"/>
            <a:ext cx="3871820" cy="350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575" y="404664"/>
            <a:ext cx="2928940" cy="476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0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6" y="4037149"/>
            <a:ext cx="7778825" cy="2636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Т</a:t>
            </a:r>
            <a:r>
              <a:rPr lang="ru-RU" sz="2200" dirty="0" smtClean="0">
                <a:solidFill>
                  <a:schemeClr val="tx1"/>
                </a:solidFill>
              </a:rPr>
              <a:t>рудности </a:t>
            </a:r>
            <a:r>
              <a:rPr lang="ru-RU" sz="2200" dirty="0">
                <a:solidFill>
                  <a:schemeClr val="tx1"/>
                </a:solidFill>
              </a:rPr>
              <a:t>овладения грамотной письменной речью и другие трудности овладения школьной программой с точки зрения нейропсихологии тесно переплетаются с проблемами современной логопедии и дефектологии. Использование нейропсихологических методов и логопедических приемов дают возможность более качественно и всесторонне вести коррекционную работу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s://www.defectologiya.pro/assets/images/zhurnal/Migacheva2/105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75801"/>
            <a:ext cx="4752528" cy="3651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599739" cy="13786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Благодарим </a:t>
            </a:r>
            <a:r>
              <a:rPr lang="ru-RU" b="1" dirty="0"/>
              <a:t>организаторов </a:t>
            </a:r>
            <a:br>
              <a:rPr lang="ru-RU" b="1" dirty="0"/>
            </a:br>
            <a:r>
              <a:rPr lang="ru-RU" b="1" dirty="0" smtClean="0"/>
              <a:t>мастер-класса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44" y="2132856"/>
            <a:ext cx="7728880" cy="43204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ГОУ </a:t>
            </a:r>
            <a:r>
              <a:rPr lang="ru-RU" sz="3600" dirty="0"/>
              <a:t>ДПО ТО «ИПК и ППРО ТО»</a:t>
            </a:r>
          </a:p>
          <a:p>
            <a:endParaRPr lang="ru-RU" sz="3300" dirty="0"/>
          </a:p>
          <a:p>
            <a:r>
              <a:rPr lang="ru-RU" sz="3300" dirty="0" smtClean="0"/>
              <a:t>МКУ «ЦНППМ»</a:t>
            </a:r>
          </a:p>
          <a:p>
            <a:endParaRPr lang="ru-RU" sz="3300" dirty="0" smtClean="0"/>
          </a:p>
          <a:p>
            <a:r>
              <a:rPr lang="ru-RU" sz="3300" dirty="0"/>
              <a:t> </a:t>
            </a:r>
            <a:r>
              <a:rPr lang="ru-RU" sz="3300" dirty="0" smtClean="0"/>
              <a:t>МБО ДО «Центр психолого-педагогического и социального сопровождения»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10426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52908"/>
            <a:ext cx="6964631" cy="206602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33056"/>
            <a:ext cx="5807060" cy="22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860789/pub_60fe8d8d8dd367484fc89d0a_60fe8daa8dd367484fc8fa31/scale_12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972459"/>
            <a:ext cx="3399969" cy="2436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14958"/>
            <a:ext cx="7056784" cy="7829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Нарушение письменной речи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555776" y="1480220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444208" y="1480220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912" y="2228687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T Sans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PT Sans"/>
              </a:rPr>
              <a:t>Дисграфия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— это частичное нарушение процесса письма, которое проявляется в многочисленных стойких, повторяющихся ошибках, обусловленных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несформированностью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высших психических функций, участвующих в процессе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письма.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71424" y="2284908"/>
            <a:ext cx="4122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hauss"/>
              </a:rPr>
              <a:t>Дислексия</a:t>
            </a:r>
            <a:r>
              <a:rPr lang="ru-RU" dirty="0" smtClean="0">
                <a:latin typeface="hauss"/>
              </a:rPr>
              <a:t> - распространенное специфическое </a:t>
            </a:r>
            <a:r>
              <a:rPr lang="ru-RU" dirty="0">
                <a:latin typeface="hauss"/>
              </a:rPr>
              <a:t>расстройство способности к обучению, для которого характерны сложности с точным и быстрым распознаванием слов при чтении, а также с письмом под диктовку. </a:t>
            </a:r>
            <a:endParaRPr lang="ru-RU" dirty="0"/>
          </a:p>
        </p:txBody>
      </p:sp>
      <p:pic>
        <p:nvPicPr>
          <p:cNvPr id="1030" name="Picture 6" descr="https://www.pravmir.ru/wp-content/uploads/2018/09/dislessia-bimb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410684"/>
            <a:ext cx="3690359" cy="2453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68" y="620688"/>
            <a:ext cx="6060072" cy="108012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3200" b="1" dirty="0" smtClean="0"/>
              <a:t>Причины </a:t>
            </a:r>
            <a:r>
              <a:rPr lang="ru-RU" sz="3200" b="1" dirty="0" err="1" smtClean="0"/>
              <a:t>дисграфии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/>
              <a:t> </a:t>
            </a:r>
            <a:r>
              <a:rPr lang="ru-RU" sz="3200" b="1" dirty="0" smtClean="0"/>
              <a:t>               (по Корневу А.Н.)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65512"/>
            <a:ext cx="7200800" cy="4392488"/>
          </a:xfrm>
        </p:spPr>
        <p:txBody>
          <a:bodyPr>
            <a:normAutofit/>
          </a:bodyPr>
          <a:lstStyle/>
          <a:p>
            <a:r>
              <a:rPr lang="ru-RU" sz="2400" dirty="0"/>
              <a:t>− недостаточность развития мозговых структур, участвующих в формировании письменной речи. </a:t>
            </a:r>
            <a:endParaRPr lang="ru-RU" sz="2400" dirty="0" smtClean="0"/>
          </a:p>
          <a:p>
            <a:r>
              <a:rPr lang="ru-RU" sz="2400" dirty="0" smtClean="0"/>
              <a:t>− </a:t>
            </a:r>
            <a:r>
              <a:rPr lang="ru-RU" sz="2400" dirty="0"/>
              <a:t>функциональной недостаточности, возникающей на этой основе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− средовых условий, предъявляющих завышенные требования к отстающим в развитии или незрелым психическим функциям.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pushkininstitute.ru/system/file_tree_nodes/attachments/000/001/612/original/5_%D0%BA%D0%BE%D1%80%D0%BD%D0%B5%D0%B2.jpg?15747765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608" y="116632"/>
            <a:ext cx="2478916" cy="342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32" y="692696"/>
            <a:ext cx="6489769" cy="113417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Направления в изучении </a:t>
            </a:r>
            <a:r>
              <a:rPr lang="ru-RU" b="1" dirty="0" err="1" smtClean="0"/>
              <a:t>дисграфии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85832" y="2492896"/>
            <a:ext cx="5112568" cy="158417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Психолого-педагогическое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552412" y="4430264"/>
            <a:ext cx="5112568" cy="158417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Нейропсихологическое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805280"/>
            <a:ext cx="3103133" cy="230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68" y="4625752"/>
            <a:ext cx="330544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9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ля презентации анатомия Мозг мышление Нейропсихология мозг Нейропсихология рисун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58" y="4807464"/>
            <a:ext cx="2329937" cy="1645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658" y="209625"/>
            <a:ext cx="8494444" cy="99412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Три </a:t>
            </a:r>
            <a:r>
              <a:rPr lang="ru-RU" sz="3200" b="1" dirty="0">
                <a:solidFill>
                  <a:schemeClr val="accent1"/>
                </a:solidFill>
              </a:rPr>
              <a:t>блока мозга как структурно-функциональная </a:t>
            </a:r>
            <a:r>
              <a:rPr lang="ru-RU" sz="3200" b="1" dirty="0" smtClean="0">
                <a:solidFill>
                  <a:schemeClr val="accent1"/>
                </a:solidFill>
              </a:rPr>
              <a:t>модель</a:t>
            </a:r>
            <a:endParaRPr lang="ru-RU" sz="32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769400"/>
            <a:ext cx="4104456" cy="2695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Первый блок- энергетический.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 нарушении работы данного блока у ребенка наблюдается повышенная утомляемость, на письме это может проявляться, как увеличение количества ошибок к концу упражнения.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9992" y="1772816"/>
            <a:ext cx="4518208" cy="26917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Второй блок — прием, переработка и хранение информации.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При нарушении работы этого блога у детей на письме преобладают такие ошибки как смешение </a:t>
            </a:r>
            <a:r>
              <a:rPr lang="ru-RU" sz="1600" dirty="0" smtClean="0">
                <a:solidFill>
                  <a:schemeClr val="tx1"/>
                </a:solidFill>
              </a:rPr>
              <a:t>букв, </a:t>
            </a:r>
            <a:r>
              <a:rPr lang="ru-RU" sz="1600" dirty="0">
                <a:solidFill>
                  <a:schemeClr val="tx1"/>
                </a:solidFill>
              </a:rPr>
              <a:t>ошибки обозначения границ слов, колебание наклона, несоблюдение размера букв, искажение </a:t>
            </a:r>
            <a:r>
              <a:rPr lang="ru-RU" sz="1600" dirty="0" err="1">
                <a:solidFill>
                  <a:schemeClr val="tx1"/>
                </a:solidFill>
              </a:rPr>
              <a:t>звуко</a:t>
            </a:r>
            <a:r>
              <a:rPr lang="ru-RU" sz="1600" dirty="0">
                <a:solidFill>
                  <a:schemeClr val="tx1"/>
                </a:solidFill>
              </a:rPr>
              <a:t>-слоговой структуры сложных слов.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4653136"/>
            <a:ext cx="5534864" cy="20779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Третий блок — блок программирования, регуляции и контроля деятельности.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При нарушениях работы данного блока у детей наблюдаются персеверации элементов букв (и- ш, п — т), букв, слогов; пропуски букв и слогов; ошибки обозначения границ слова и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22155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mamakmv.ru/800/600/https/st4.depositphotos.com/2673929/29435/i/1600/depositphotos_294358604-stock-photo-cute-little-boy-pointing-u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454" y="1822658"/>
            <a:ext cx="6019516" cy="461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47914" cy="151216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Направления коррекционно-развивающего обучения на основе нейропсихологического подхода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340768"/>
            <a:ext cx="6347714" cy="1779957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-25088" y="1978646"/>
            <a:ext cx="3017581" cy="26895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Первое направление- </a:t>
            </a:r>
            <a:r>
              <a:rPr lang="ru-RU" dirty="0">
                <a:solidFill>
                  <a:schemeClr val="tx1"/>
                </a:solidFill>
              </a:rPr>
              <a:t>формирование базовых предпосылок познавательных функций. </a:t>
            </a:r>
          </a:p>
        </p:txBody>
      </p:sp>
      <p:sp>
        <p:nvSpPr>
          <p:cNvPr id="5" name="Овал 4"/>
          <p:cNvSpPr/>
          <p:nvPr/>
        </p:nvSpPr>
        <p:spPr>
          <a:xfrm>
            <a:off x="5795826" y="2982791"/>
            <a:ext cx="3015146" cy="26955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Второе направление </a:t>
            </a:r>
            <a:r>
              <a:rPr lang="ru-RU" dirty="0">
                <a:solidFill>
                  <a:schemeClr val="tx1"/>
                </a:solidFill>
              </a:rPr>
              <a:t>— развитие и коррекция познавательных функций. </a:t>
            </a:r>
          </a:p>
        </p:txBody>
      </p:sp>
      <p:sp>
        <p:nvSpPr>
          <p:cNvPr id="6" name="Овал 5"/>
          <p:cNvSpPr/>
          <p:nvPr/>
        </p:nvSpPr>
        <p:spPr>
          <a:xfrm>
            <a:off x="1475656" y="5531261"/>
            <a:ext cx="4939396" cy="13906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Третье </a:t>
            </a:r>
            <a:r>
              <a:rPr lang="ru-RU" b="1" u="sng" dirty="0">
                <a:solidFill>
                  <a:schemeClr val="tx1"/>
                </a:solidFill>
              </a:rPr>
              <a:t>направление </a:t>
            </a:r>
            <a:r>
              <a:rPr lang="ru-RU" dirty="0">
                <a:solidFill>
                  <a:schemeClr val="tx1"/>
                </a:solidFill>
              </a:rPr>
              <a:t>— развитие и восстановление межполушарного взаимодействия.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2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9696" y="620688"/>
            <a:ext cx="3003798" cy="365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688" y="332656"/>
            <a:ext cx="5978625" cy="73116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Первое направление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7" y="1412776"/>
            <a:ext cx="3600400" cy="54452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Педагогами и психологами доказана связь трудностей овладения письмом у младших школьников не столько с недоразвитием устной речи, сколько с </a:t>
            </a:r>
            <a:r>
              <a:rPr lang="ru-RU" dirty="0" err="1"/>
              <a:t>несформированностью</a:t>
            </a:r>
            <a:r>
              <a:rPr lang="ru-RU" dirty="0"/>
              <a:t> невербальных форм психических процессов — зрительно-пространственных представлений, </a:t>
            </a:r>
            <a:r>
              <a:rPr lang="ru-RU" dirty="0" err="1"/>
              <a:t>слухо</a:t>
            </a:r>
            <a:r>
              <a:rPr lang="ru-RU" dirty="0"/>
              <a:t>-моторных и оптико-моторных координаций, общей моторики, с </a:t>
            </a:r>
            <a:r>
              <a:rPr lang="ru-RU" dirty="0" err="1"/>
              <a:t>несформированностью</a:t>
            </a:r>
            <a:r>
              <a:rPr lang="ru-RU" dirty="0"/>
              <a:t> внимания, а также целенаправленности деятельности, </a:t>
            </a:r>
            <a:r>
              <a:rPr lang="ru-RU" dirty="0" err="1"/>
              <a:t>саморегуляции</a:t>
            </a:r>
            <a:r>
              <a:rPr lang="ru-RU" dirty="0"/>
              <a:t>, контроля за действиями и т. </a:t>
            </a:r>
            <a:r>
              <a:rPr lang="ru-RU" dirty="0" smtClean="0"/>
              <a:t>д.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08687" y="1773041"/>
            <a:ext cx="346598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fsd.multiurok.ru/html/2020/02/29/s_5e5aa62b25045/1371288_1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25144"/>
            <a:ext cx="4032448" cy="2145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3455876" y="2204864"/>
            <a:ext cx="4824536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Приведём примеры наиболее часто встречающихся зрительно-пространственных ошибок в работах детей наших классов: </a:t>
            </a:r>
            <a:endParaRPr lang="ru-RU" alt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27584" y="5210824"/>
            <a:ext cx="2664296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удержании строки</a:t>
            </a: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-36512" y="3866924"/>
            <a:ext cx="3275856" cy="9752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Сложности ориентировки на тетрадном листе, в нахождении начала строки</a:t>
            </a:r>
            <a:endParaRPr lang="ru-RU" alt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15916" y="5517232"/>
            <a:ext cx="4104456" cy="11822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Смешения зрительного и двигательного образа букв, вследствие чего заменяются буквы, близкие по написанию (</a:t>
            </a:r>
            <a:r>
              <a:rPr lang="ru-RU" altLang="ru-RU" sz="2400" b="1" dirty="0">
                <a:latin typeface="Propisi"/>
                <a:ea typeface="Calibri" panose="020F0502020204030204" pitchFamily="34" charset="0"/>
                <a:cs typeface="Times New Roman" panose="02020603050405020304" pitchFamily="18" charset="0"/>
              </a:rPr>
              <a:t>Н – К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3084" y="4221088"/>
            <a:ext cx="2664296" cy="8915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Постоянные колебания наклона и высоты букв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-59352" y="2037877"/>
            <a:ext cx="3168352" cy="10801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Замены букв, сходных по оптическим признакам </a:t>
            </a:r>
            <a:r>
              <a:rPr lang="ru-RU" altLang="ru-RU" sz="1600" b="1" dirty="0">
                <a:latin typeface="Propisi"/>
                <a:ea typeface="Calibri" panose="020F0502020204030204" pitchFamily="34" charset="0"/>
                <a:cs typeface="Times New Roman" panose="02020603050405020304" pitchFamily="18" charset="0"/>
              </a:rPr>
              <a:t>д – в, У – Ч, д – б</a:t>
            </a: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59632" y="386597"/>
            <a:ext cx="3419872" cy="9752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Зеркальность при написании букв </a:t>
            </a:r>
            <a:r>
              <a:rPr lang="ru-RU" altLang="ru-RU" sz="1600" b="1" dirty="0">
                <a:latin typeface="Propisi"/>
                <a:ea typeface="Calibri" panose="020F0502020204030204" pitchFamily="34" charset="0"/>
                <a:cs typeface="Times New Roman" panose="02020603050405020304" pitchFamily="18" charset="0"/>
              </a:rPr>
              <a:t>З, Е, </a:t>
            </a:r>
            <a:r>
              <a:rPr lang="ru-RU" altLang="ru-RU" sz="1600" b="1" dirty="0" err="1" smtClean="0">
                <a:latin typeface="Propisi"/>
                <a:ea typeface="Calibri" panose="020F0502020204030204" pitchFamily="34" charset="0"/>
                <a:cs typeface="Times New Roman" panose="02020603050405020304" pitchFamily="18" charset="0"/>
              </a:rPr>
              <a:t>э,с</a:t>
            </a: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48064" y="404664"/>
            <a:ext cx="3707904" cy="95742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Замена и пропуск гласных, в том числе ударных</a:t>
            </a:r>
            <a:endParaRPr lang="ru-RU" alt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660232" y="1402395"/>
            <a:ext cx="144016" cy="802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923928" y="1298647"/>
            <a:ext cx="432048" cy="885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109000" y="3748786"/>
            <a:ext cx="742408" cy="1462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83768" y="3399680"/>
            <a:ext cx="951540" cy="5333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863397" y="2786671"/>
            <a:ext cx="532342" cy="170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887783" y="3744120"/>
            <a:ext cx="509744" cy="1773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955588" y="3699504"/>
            <a:ext cx="586080" cy="723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 descr="hello_html_38d30c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3821050" cy="2304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 descr="hello_html_5259af0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215" y="403996"/>
            <a:ext cx="3264489" cy="230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hello_html_5de7cda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00973"/>
            <a:ext cx="3844695" cy="227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hello_html_mfdb553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567" y="2822072"/>
            <a:ext cx="3921114" cy="330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617"/>
            <a:ext cx="5940152" cy="288032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следования букв в слове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выделения целостного образа слова, вследствие чего имеет место слитное написание слов, предлогов со словами, позднее – раздельное написание приставок со словами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Частое повторение слов на письме не приводит к формированию </a:t>
            </a:r>
            <a:r>
              <a:rPr lang="ru-RU" alt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идеограммного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письма, к эффективному овладению словарными словами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Имеется тенденция к фонетическому письму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1218</TotalTime>
  <Words>758</Words>
  <Application>Microsoft Office PowerPoint</Application>
  <PresentationFormat>Экран (4:3)</PresentationFormat>
  <Paragraphs>62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hauss</vt:lpstr>
      <vt:lpstr>Propisi</vt:lpstr>
      <vt:lpstr>PT Sans</vt:lpstr>
      <vt:lpstr>Symbol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Нарушение письменной речи</vt:lpstr>
      <vt:lpstr>Причины дисграфии                  (по Корневу А.Н.)</vt:lpstr>
      <vt:lpstr>Направления в изучении дисграфии </vt:lpstr>
      <vt:lpstr>Три блока мозга как структурно-функциональная модель</vt:lpstr>
      <vt:lpstr>Направления коррекционно-развивающего обучения на основе нейропсихологического подхода</vt:lpstr>
      <vt:lpstr>Первое направление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Второе направление </vt:lpstr>
      <vt:lpstr>Презентация PowerPoint</vt:lpstr>
      <vt:lpstr>Презентация PowerPoint</vt:lpstr>
      <vt:lpstr>Презентация PowerPoint</vt:lpstr>
      <vt:lpstr>Трудности овладения грамотной письменной речью и другие трудности овладения школьной программой с точки зрения нейропсихологии тесно переплетаются с проблемами современной логопедии и дефектологии. Использование нейропсихологических методов и логопедических приемов дают возможность более качественно и всесторонне вести коррекционную работу.  </vt:lpstr>
      <vt:lpstr>Благодарим организаторов  мастер-класса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Николаев Сергей Викторович</cp:lastModifiedBy>
  <cp:revision>114</cp:revision>
  <dcterms:modified xsi:type="dcterms:W3CDTF">2023-08-09T05:49:39Z</dcterms:modified>
</cp:coreProperties>
</file>