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9" r:id="rId4"/>
    <p:sldId id="257" r:id="rId5"/>
    <p:sldId id="270" r:id="rId6"/>
    <p:sldId id="260" r:id="rId7"/>
    <p:sldId id="271" r:id="rId8"/>
    <p:sldId id="261" r:id="rId9"/>
    <p:sldId id="272" r:id="rId10"/>
    <p:sldId id="262" r:id="rId11"/>
    <p:sldId id="263" r:id="rId12"/>
    <p:sldId id="264" r:id="rId13"/>
    <p:sldId id="265" r:id="rId14"/>
    <p:sldId id="266" r:id="rId15"/>
    <p:sldId id="273" r:id="rId16"/>
    <p:sldId id="267" r:id="rId17"/>
    <p:sldId id="268" r:id="rId18"/>
    <p:sldId id="269"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E832C-DA05-44CD-96B1-94C870711909}" type="datetimeFigureOut">
              <a:rPr lang="ru-RU" smtClean="0"/>
              <a:pPr/>
              <a:t>09.03.2022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461D77-9BF1-4A39-AC0F-8C01ED2E951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56461D77-9BF1-4A39-AC0F-8C01ED2E951E}" type="slidenum">
              <a:rPr lang="ru-RU" smtClean="0"/>
              <a:pPr/>
              <a:t>4</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0DD7D45-8A5C-4C02-8958-BB56BDBF9E3B}" type="datetimeFigureOut">
              <a:rPr lang="ru-RU" smtClean="0"/>
              <a:pPr/>
              <a:t>09.03.2022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E57267-842D-4FB0-9FA5-A48E8E323835}" type="slidenum">
              <a:rPr lang="ru-RU" smtClean="0"/>
              <a:pPr/>
              <a:t>‹#›</a:t>
            </a:fld>
            <a:endParaRPr lang="ru-RU"/>
          </a:p>
        </p:txBody>
      </p:sp>
    </p:spTree>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DD7D45-8A5C-4C02-8958-BB56BDBF9E3B}" type="datetimeFigureOut">
              <a:rPr lang="ru-RU" smtClean="0"/>
              <a:pPr/>
              <a:t>09.03.2022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E57267-842D-4FB0-9FA5-A48E8E323835}" type="slidenum">
              <a:rPr lang="ru-RU" smtClean="0"/>
              <a:pPr/>
              <a:t>‹#›</a:t>
            </a:fld>
            <a:endParaRPr lang="ru-RU"/>
          </a:p>
        </p:txBody>
      </p:sp>
    </p:spTree>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DD7D45-8A5C-4C02-8958-BB56BDBF9E3B}" type="datetimeFigureOut">
              <a:rPr lang="ru-RU" smtClean="0"/>
              <a:pPr/>
              <a:t>09.03.2022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E57267-842D-4FB0-9FA5-A48E8E323835}" type="slidenum">
              <a:rPr lang="ru-RU" smtClean="0"/>
              <a:pPr/>
              <a:t>‹#›</a:t>
            </a:fld>
            <a:endParaRPr lang="ru-RU"/>
          </a:p>
        </p:txBody>
      </p:sp>
    </p:spTree>
  </p:cSld>
  <p:clrMapOvr>
    <a:masterClrMapping/>
  </p:clrMapOvr>
  <p:transition>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0DD7D45-8A5C-4C02-8958-BB56BDBF9E3B}" type="datetimeFigureOut">
              <a:rPr lang="ru-RU" smtClean="0"/>
              <a:pPr/>
              <a:t>09.03.2022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E57267-842D-4FB0-9FA5-A48E8E323835}" type="slidenum">
              <a:rPr lang="ru-RU" smtClean="0"/>
              <a:pPr/>
              <a:t>‹#›</a:t>
            </a:fld>
            <a:endParaRPr lang="ru-RU"/>
          </a:p>
        </p:txBody>
      </p:sp>
    </p:spTree>
  </p:cSld>
  <p:clrMapOvr>
    <a:masterClrMapping/>
  </p:clrMapOvr>
  <p:transition>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0DD7D45-8A5C-4C02-8958-BB56BDBF9E3B}" type="datetimeFigureOut">
              <a:rPr lang="ru-RU" smtClean="0"/>
              <a:pPr/>
              <a:t>09.03.2022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E57267-842D-4FB0-9FA5-A48E8E323835}" type="slidenum">
              <a:rPr lang="ru-RU" smtClean="0"/>
              <a:pPr/>
              <a:t>‹#›</a:t>
            </a:fld>
            <a:endParaRPr lang="ru-RU"/>
          </a:p>
        </p:txBody>
      </p:sp>
    </p:spTree>
  </p:cSld>
  <p:clrMapOvr>
    <a:masterClrMapping/>
  </p:clrMapOvr>
  <p:transition>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0DD7D45-8A5C-4C02-8958-BB56BDBF9E3B}" type="datetimeFigureOut">
              <a:rPr lang="ru-RU" smtClean="0"/>
              <a:pPr/>
              <a:t>09.03.2022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E57267-842D-4FB0-9FA5-A48E8E323835}" type="slidenum">
              <a:rPr lang="ru-RU" smtClean="0"/>
              <a:pPr/>
              <a:t>‹#›</a:t>
            </a:fld>
            <a:endParaRPr lang="ru-RU"/>
          </a:p>
        </p:txBody>
      </p:sp>
    </p:spTree>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0DD7D45-8A5C-4C02-8958-BB56BDBF9E3B}" type="datetimeFigureOut">
              <a:rPr lang="ru-RU" smtClean="0"/>
              <a:pPr/>
              <a:t>09.03.2022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E57267-842D-4FB0-9FA5-A48E8E323835}" type="slidenum">
              <a:rPr lang="ru-RU" smtClean="0"/>
              <a:pPr/>
              <a:t>‹#›</a:t>
            </a:fld>
            <a:endParaRPr lang="ru-RU"/>
          </a:p>
        </p:txBody>
      </p:sp>
    </p:spTree>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0DD7D45-8A5C-4C02-8958-BB56BDBF9E3B}" type="datetimeFigureOut">
              <a:rPr lang="ru-RU" smtClean="0"/>
              <a:pPr/>
              <a:t>09.03.2022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E57267-842D-4FB0-9FA5-A48E8E323835}" type="slidenum">
              <a:rPr lang="ru-RU" smtClean="0"/>
              <a:pPr/>
              <a:t>‹#›</a:t>
            </a:fld>
            <a:endParaRPr lang="ru-RU"/>
          </a:p>
        </p:txBody>
      </p:sp>
    </p:spTree>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0DD7D45-8A5C-4C02-8958-BB56BDBF9E3B}" type="datetimeFigureOut">
              <a:rPr lang="ru-RU" smtClean="0"/>
              <a:pPr/>
              <a:t>09.03.2022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E57267-842D-4FB0-9FA5-A48E8E323835}" type="slidenum">
              <a:rPr lang="ru-RU" smtClean="0"/>
              <a:pPr/>
              <a:t>‹#›</a:t>
            </a:fld>
            <a:endParaRPr lang="ru-RU"/>
          </a:p>
        </p:txBody>
      </p:sp>
    </p:spTree>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DD7D45-8A5C-4C02-8958-BB56BDBF9E3B}" type="datetimeFigureOut">
              <a:rPr lang="ru-RU" smtClean="0"/>
              <a:pPr/>
              <a:t>09.03.2022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E57267-842D-4FB0-9FA5-A48E8E323835}" type="slidenum">
              <a:rPr lang="ru-RU" smtClean="0"/>
              <a:pPr/>
              <a:t>‹#›</a:t>
            </a:fld>
            <a:endParaRPr lang="ru-RU"/>
          </a:p>
        </p:txBody>
      </p:sp>
    </p:spTree>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0DD7D45-8A5C-4C02-8958-BB56BDBF9E3B}" type="datetimeFigureOut">
              <a:rPr lang="ru-RU" smtClean="0"/>
              <a:pPr/>
              <a:t>09.03.2022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E57267-842D-4FB0-9FA5-A48E8E323835}" type="slidenum">
              <a:rPr lang="ru-RU" smtClean="0"/>
              <a:pPr/>
              <a:t>‹#›</a:t>
            </a:fld>
            <a:endParaRPr lang="ru-RU"/>
          </a:p>
        </p:txBody>
      </p:sp>
    </p:spTree>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DD7D45-8A5C-4C02-8958-BB56BDBF9E3B}" type="datetimeFigureOut">
              <a:rPr lang="ru-RU" smtClean="0"/>
              <a:pPr/>
              <a:t>09.03.2022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57267-842D-4FB0-9FA5-A48E8E32383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dir="in"/>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audio" Target="file:///C:\Users\home\Desktop\&#1084;&#1072;&#1090;&#1077;&#1088;&#1080;&#1072;&#1083;&#1099;\&#1091;&#1095;&#1077;&#1073;&#1085;&#1080;&#1082;&#1080;\Rainbaw%20all\Rainbaw%206\&#1072;&#1091;&#1076;&#1080;&#1086;%206\071_01_01.mp3" TargetMode="External"/><Relationship Id="rId6" Type="http://schemas.openxmlformats.org/officeDocument/2006/relationships/image" Target="../media/image3.png"/><Relationship Id="rId5" Type="http://schemas.openxmlformats.org/officeDocument/2006/relationships/hyperlink" Target="https://rosuchebnik.ru/kompleks/rainbow/audio/uchebnik6-2/" TargetMode="External"/><Relationship Id="rId10" Type="http://schemas.openxmlformats.org/officeDocument/2006/relationships/image" Target="../media/image7.png"/><Relationship Id="rId4" Type="http://schemas.openxmlformats.org/officeDocument/2006/relationships/image" Target="../media/image2.jpeg"/><Relationship Id="rId9"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hyperlink" Target="https://faktrus.ru/50-%d1%84%d0%b0%d0%ba%d1%82%d0%be%d0%b2-%d0%be%d0%b1-%d1%8d%d0%ba%d0%be%d0%bb%d0%be%d0%b3%d0%b8%d0%b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osuchebnik.ru/kompleks/rainbow/audio/uchebnik6-2/"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hyperlink" Target="https://faktrus.ru/50-%d1%84%d0%b0%d0%ba%d1%82%d0%be%d0%b2-%d0%be%d0%b1-%d0%b0%d0%ba%d1%83%d0%bb%d0%b0%d1%8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ome\Desktop\фон география\resized_51ff0-73932336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ctrTitle"/>
          </p:nvPr>
        </p:nvSpPr>
        <p:spPr>
          <a:xfrm>
            <a:off x="1214414" y="500042"/>
            <a:ext cx="7700962" cy="2714644"/>
          </a:xfrm>
        </p:spPr>
        <p:txBody>
          <a:bodyPr>
            <a:normAutofit fontScale="90000"/>
          </a:bodyPr>
          <a:lstStyle/>
          <a:p>
            <a:r>
              <a:rPr lang="ru-RU" b="1" dirty="0" smtClean="0"/>
              <a:t>Тема открытого </a:t>
            </a:r>
            <a:r>
              <a:rPr lang="ru-RU" b="1" dirty="0" smtClean="0"/>
              <a:t>бинарного урока (английский язык + география): «</a:t>
            </a:r>
            <a:r>
              <a:rPr lang="en-US" b="1" dirty="0" smtClean="0"/>
              <a:t>THE </a:t>
            </a:r>
            <a:r>
              <a:rPr lang="en-US" b="1" dirty="0"/>
              <a:t>COUNTRY ACROSS THE </a:t>
            </a:r>
            <a:r>
              <a:rPr lang="en-US" b="1" dirty="0" smtClean="0"/>
              <a:t>OCEAN</a:t>
            </a:r>
            <a:r>
              <a:rPr lang="ru-RU" b="1" dirty="0" smtClean="0"/>
              <a:t>» ( 6 класс)                                                         </a:t>
            </a:r>
            <a:endParaRPr lang="ru-RU" dirty="0"/>
          </a:p>
        </p:txBody>
      </p:sp>
      <p:sp>
        <p:nvSpPr>
          <p:cNvPr id="3" name="Подзаголовок 2"/>
          <p:cNvSpPr>
            <a:spLocks noGrp="1"/>
          </p:cNvSpPr>
          <p:nvPr>
            <p:ph type="subTitle" idx="1"/>
          </p:nvPr>
        </p:nvSpPr>
        <p:spPr>
          <a:xfrm>
            <a:off x="2000232" y="3429000"/>
            <a:ext cx="5214974" cy="1928826"/>
          </a:xfrm>
        </p:spPr>
        <p:txBody>
          <a:bodyPr>
            <a:normAutofit fontScale="62500" lnSpcReduction="20000"/>
          </a:bodyPr>
          <a:lstStyle/>
          <a:p>
            <a:pPr algn="l"/>
            <a:r>
              <a:rPr lang="ru-RU" b="1" i="1" dirty="0" smtClean="0">
                <a:solidFill>
                  <a:schemeClr val="tx2"/>
                </a:solidFill>
              </a:rPr>
              <a:t>Выполнил:</a:t>
            </a:r>
            <a:r>
              <a:rPr lang="ru-RU" b="1" dirty="0" smtClean="0">
                <a:solidFill>
                  <a:schemeClr val="tx2"/>
                </a:solidFill>
              </a:rPr>
              <a:t> Кузнецова А.В   учитель английского языка высшей категории                                            </a:t>
            </a:r>
          </a:p>
          <a:p>
            <a:pPr algn="l"/>
            <a:r>
              <a:rPr lang="ru-RU" b="1" dirty="0" err="1" smtClean="0">
                <a:solidFill>
                  <a:schemeClr val="tx2"/>
                </a:solidFill>
              </a:rPr>
              <a:t>Шацкова</a:t>
            </a:r>
            <a:r>
              <a:rPr lang="ru-RU" b="1" dirty="0" smtClean="0">
                <a:solidFill>
                  <a:schemeClr val="tx2"/>
                </a:solidFill>
              </a:rPr>
              <a:t> Г.С. учитель географии                          высшей категории                                                                 ГОУ ТО « Тульская школа для обучающихся с ОВЗ №4»                                       </a:t>
            </a:r>
          </a:p>
          <a:p>
            <a:pPr algn="l"/>
            <a:r>
              <a:rPr lang="ru-RU" b="1" dirty="0" smtClean="0">
                <a:solidFill>
                  <a:schemeClr val="tx2"/>
                </a:solidFill>
              </a:rPr>
              <a:t>                                     2022 г</a:t>
            </a:r>
          </a:p>
          <a:p>
            <a:pPr algn="l"/>
            <a:endParaRPr lang="ru-RU" b="1" dirty="0" smtClean="0"/>
          </a:p>
          <a:p>
            <a:pPr algn="l"/>
            <a:endParaRPr lang="ru-RU" b="1" dirty="0" smtClean="0"/>
          </a:p>
        </p:txBody>
      </p:sp>
    </p:spTree>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home\Desktop\фон география\img1.jpg"/>
          <p:cNvPicPr>
            <a:picLocks noChangeAspect="1" noChangeArrowheads="1"/>
          </p:cNvPicPr>
          <p:nvPr/>
        </p:nvPicPr>
        <p:blipFill>
          <a:blip r:embed="rId2">
            <a:lum bright="33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500034" y="285728"/>
            <a:ext cx="8401080" cy="1143000"/>
          </a:xfrm>
        </p:spPr>
        <p:txBody>
          <a:bodyPr>
            <a:normAutofit fontScale="90000"/>
          </a:bodyPr>
          <a:lstStyle/>
          <a:p>
            <a:r>
              <a:rPr lang="en-US" b="1" dirty="0" smtClean="0"/>
              <a:t>What is the newest ocean on the map?</a:t>
            </a:r>
            <a:endParaRPr lang="ru-RU" b="1" dirty="0"/>
          </a:p>
        </p:txBody>
      </p:sp>
      <p:sp>
        <p:nvSpPr>
          <p:cNvPr id="3" name="Содержимое 2"/>
          <p:cNvSpPr>
            <a:spLocks noGrp="1"/>
          </p:cNvSpPr>
          <p:nvPr>
            <p:ph idx="1"/>
          </p:nvPr>
        </p:nvSpPr>
        <p:spPr>
          <a:xfrm>
            <a:off x="457200" y="1600200"/>
            <a:ext cx="8229600" cy="3257560"/>
          </a:xfrm>
        </p:spPr>
        <p:txBody>
          <a:bodyPr>
            <a:normAutofit/>
          </a:bodyPr>
          <a:lstStyle/>
          <a:p>
            <a:pPr>
              <a:buNone/>
            </a:pPr>
            <a:endParaRPr lang="ru-RU" dirty="0" smtClean="0"/>
          </a:p>
          <a:p>
            <a:pPr>
              <a:buNone/>
            </a:pPr>
            <a:endParaRPr lang="ru-RU" dirty="0"/>
          </a:p>
          <a:p>
            <a:pPr>
              <a:buNone/>
            </a:pPr>
            <a:endParaRPr lang="ru-RU" dirty="0" smtClean="0"/>
          </a:p>
          <a:p>
            <a:pPr>
              <a:buNone/>
            </a:pPr>
            <a:endParaRPr lang="ru-RU" dirty="0" smtClean="0"/>
          </a:p>
          <a:p>
            <a:pPr>
              <a:buNone/>
            </a:pPr>
            <a:endParaRPr lang="ru-RU" dirty="0"/>
          </a:p>
          <a:p>
            <a:pPr>
              <a:buNone/>
            </a:pPr>
            <a:endParaRPr lang="ru-RU" dirty="0" smtClean="0"/>
          </a:p>
          <a:p>
            <a:pPr algn="ctr">
              <a:buNone/>
            </a:pPr>
            <a:endParaRPr lang="en-US" sz="3600" dirty="0" smtClean="0"/>
          </a:p>
        </p:txBody>
      </p:sp>
      <p:pic>
        <p:nvPicPr>
          <p:cNvPr id="6146" name="Picture 2" descr="C:\Users\home\Desktop\maxresdefault.jpg"/>
          <p:cNvPicPr>
            <a:picLocks noChangeAspect="1" noChangeArrowheads="1"/>
          </p:cNvPicPr>
          <p:nvPr/>
        </p:nvPicPr>
        <p:blipFill>
          <a:blip r:embed="rId3"/>
          <a:srcRect l="2953" t="13123" r="2953" b="1050"/>
          <a:stretch>
            <a:fillRect/>
          </a:stretch>
        </p:blipFill>
        <p:spPr bwMode="auto">
          <a:xfrm>
            <a:off x="1714480" y="1643050"/>
            <a:ext cx="5847732" cy="3000396"/>
          </a:xfrm>
          <a:prstGeom prst="rect">
            <a:avLst/>
          </a:prstGeom>
          <a:noFill/>
        </p:spPr>
      </p:pic>
      <p:sp>
        <p:nvSpPr>
          <p:cNvPr id="6" name="Прямоугольник 5"/>
          <p:cNvSpPr/>
          <p:nvPr/>
        </p:nvSpPr>
        <p:spPr>
          <a:xfrm>
            <a:off x="1285852" y="4929198"/>
            <a:ext cx="7072362" cy="1323439"/>
          </a:xfrm>
          <a:prstGeom prst="rect">
            <a:avLst/>
          </a:prstGeom>
        </p:spPr>
        <p:txBody>
          <a:bodyPr wrap="square">
            <a:spAutoFit/>
          </a:bodyPr>
          <a:lstStyle/>
          <a:p>
            <a:pPr algn="ctr">
              <a:buNone/>
            </a:pPr>
            <a:r>
              <a:rPr lang="en-US" sz="4000" dirty="0" smtClean="0"/>
              <a:t>The newest ocean on the map is the </a:t>
            </a:r>
            <a:r>
              <a:rPr lang="en-US" sz="4000" b="1" dirty="0" smtClean="0"/>
              <a:t>Southern Ocean</a:t>
            </a:r>
            <a:r>
              <a:rPr lang="en-US" sz="4000" dirty="0" smtClean="0"/>
              <a:t>.</a:t>
            </a: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home\Desktop\фон география\img1.jpg"/>
          <p:cNvPicPr>
            <a:picLocks noChangeAspect="1" noChangeArrowheads="1"/>
          </p:cNvPicPr>
          <p:nvPr/>
        </p:nvPicPr>
        <p:blipFill>
          <a:blip r:embed="rId2">
            <a:lum bright="33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fontScale="90000"/>
          </a:bodyPr>
          <a:lstStyle/>
          <a:p>
            <a:r>
              <a:rPr lang="en-US" dirty="0" smtClean="0"/>
              <a:t>Read these words and word combinations</a:t>
            </a:r>
            <a:endParaRPr lang="ru-RU" dirty="0"/>
          </a:p>
        </p:txBody>
      </p:sp>
      <p:sp>
        <p:nvSpPr>
          <p:cNvPr id="3" name="Содержимое 2"/>
          <p:cNvSpPr>
            <a:spLocks noGrp="1"/>
          </p:cNvSpPr>
          <p:nvPr>
            <p:ph idx="1"/>
          </p:nvPr>
        </p:nvSpPr>
        <p:spPr>
          <a:xfrm>
            <a:off x="428596" y="1714488"/>
            <a:ext cx="8429684" cy="4525963"/>
          </a:xfrm>
        </p:spPr>
        <p:txBody>
          <a:bodyPr>
            <a:normAutofit lnSpcReduction="10000"/>
          </a:bodyPr>
          <a:lstStyle/>
          <a:p>
            <a:r>
              <a:rPr lang="en-US" i="1" dirty="0" smtClean="0"/>
              <a:t>discover – </a:t>
            </a:r>
            <a:r>
              <a:rPr lang="ru-RU" i="1" dirty="0" smtClean="0"/>
              <a:t>открывать</a:t>
            </a:r>
            <a:endParaRPr lang="en-US" i="1" dirty="0" smtClean="0"/>
          </a:p>
          <a:p>
            <a:r>
              <a:rPr lang="en-US" i="1" dirty="0" smtClean="0"/>
              <a:t>discovery - </a:t>
            </a:r>
            <a:r>
              <a:rPr lang="ru-RU" i="1" dirty="0" smtClean="0"/>
              <a:t>открытие</a:t>
            </a:r>
            <a:endParaRPr lang="en-US" i="1" dirty="0" smtClean="0"/>
          </a:p>
          <a:p>
            <a:r>
              <a:rPr lang="en-US" i="1" dirty="0" smtClean="0"/>
              <a:t>gold – </a:t>
            </a:r>
            <a:r>
              <a:rPr lang="ru-RU" i="1" dirty="0" smtClean="0"/>
              <a:t>1) золото; 2) золотой</a:t>
            </a:r>
            <a:endParaRPr lang="en-US" i="1" dirty="0" smtClean="0"/>
          </a:p>
          <a:p>
            <a:r>
              <a:rPr lang="en-US" i="1" dirty="0" smtClean="0"/>
              <a:t>land – </a:t>
            </a:r>
            <a:r>
              <a:rPr lang="ru-RU" i="1" dirty="0" smtClean="0"/>
              <a:t>1) земля, суша; 2) страна</a:t>
            </a:r>
            <a:endParaRPr lang="en-US" i="1" dirty="0" smtClean="0"/>
          </a:p>
          <a:p>
            <a:r>
              <a:rPr lang="en-US" i="1" dirty="0" smtClean="0"/>
              <a:t>round - </a:t>
            </a:r>
            <a:r>
              <a:rPr lang="ru-RU" i="1" dirty="0" smtClean="0"/>
              <a:t>круглый</a:t>
            </a:r>
            <a:endParaRPr lang="en-US" i="1" dirty="0" smtClean="0"/>
          </a:p>
          <a:p>
            <a:r>
              <a:rPr lang="en-US" i="1" dirty="0" smtClean="0"/>
              <a:t>sail – </a:t>
            </a:r>
            <a:r>
              <a:rPr lang="ru-RU" i="1" dirty="0" smtClean="0"/>
              <a:t>плыть на лодке, корабле, под парусом</a:t>
            </a:r>
            <a:endParaRPr lang="en-US" i="1" dirty="0" smtClean="0"/>
          </a:p>
          <a:p>
            <a:r>
              <a:rPr lang="en-US" i="1" dirty="0" smtClean="0"/>
              <a:t>sure – </a:t>
            </a:r>
            <a:r>
              <a:rPr lang="ru-RU" i="1" dirty="0" smtClean="0"/>
              <a:t>1) уверенный; 2) наверняка</a:t>
            </a:r>
            <a:endParaRPr lang="en-US" i="1" dirty="0" smtClean="0"/>
          </a:p>
          <a:p>
            <a:r>
              <a:rPr lang="en-US" i="1" dirty="0" smtClean="0"/>
              <a:t>voyage – </a:t>
            </a:r>
            <a:r>
              <a:rPr lang="ru-RU" i="1" dirty="0" smtClean="0"/>
              <a:t>морское путешествие</a:t>
            </a:r>
            <a:endParaRPr lang="ru-RU" dirty="0"/>
          </a:p>
          <a:p>
            <a:endParaRPr lang="ru-RU" dirty="0"/>
          </a:p>
        </p:txBody>
      </p:sp>
    </p:spTree>
  </p:cSld>
  <p:clrMapOvr>
    <a:masterClrMapping/>
  </p:clrMapOvr>
  <p:transition>
    <p:zoom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home\Desktop\фон география\img1.jpg"/>
          <p:cNvPicPr>
            <a:picLocks noChangeAspect="1" noChangeArrowheads="1"/>
          </p:cNvPicPr>
          <p:nvPr/>
        </p:nvPicPr>
        <p:blipFill>
          <a:blip r:embed="rId2">
            <a:lum bright="57000"/>
          </a:blip>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285728"/>
            <a:ext cx="8401080" cy="6286544"/>
          </a:xfrm>
        </p:spPr>
        <p:txBody>
          <a:bodyPr>
            <a:normAutofit fontScale="92500" lnSpcReduction="20000"/>
          </a:bodyPr>
          <a:lstStyle/>
          <a:p>
            <a:r>
              <a:rPr lang="en-US" b="1" i="1" dirty="0"/>
              <a:t>discover:</a:t>
            </a:r>
            <a:r>
              <a:rPr lang="en-US" i="1" dirty="0"/>
              <a:t> to discover a country, to discover a </a:t>
            </a:r>
            <a:r>
              <a:rPr lang="en-US" i="1" dirty="0" smtClean="0"/>
              <a:t>continent</a:t>
            </a:r>
            <a:endParaRPr lang="ru-RU" dirty="0"/>
          </a:p>
          <a:p>
            <a:r>
              <a:rPr lang="en-US" b="1" i="1" dirty="0"/>
              <a:t>discovery:</a:t>
            </a:r>
            <a:r>
              <a:rPr lang="en-US" i="1" dirty="0"/>
              <a:t> an important discovery, an interesting discovery, to make a </a:t>
            </a:r>
            <a:r>
              <a:rPr lang="en-US" i="1" dirty="0" smtClean="0"/>
              <a:t>discovery</a:t>
            </a:r>
            <a:endParaRPr lang="ru-RU" dirty="0"/>
          </a:p>
          <a:p>
            <a:r>
              <a:rPr lang="en-US" b="1" i="1" dirty="0"/>
              <a:t>gold:</a:t>
            </a:r>
            <a:r>
              <a:rPr lang="en-US" i="1" dirty="0"/>
              <a:t> 1) a lot of gold, little gold, to find </a:t>
            </a:r>
            <a:r>
              <a:rPr lang="en-US" i="1" dirty="0" smtClean="0"/>
              <a:t>gold; 2</a:t>
            </a:r>
            <a:r>
              <a:rPr lang="en-US" i="1" dirty="0"/>
              <a:t>) a gold medal, a gold ring. </a:t>
            </a:r>
            <a:endParaRPr lang="ru-RU" dirty="0"/>
          </a:p>
          <a:p>
            <a:r>
              <a:rPr lang="en-US" b="1" i="1" dirty="0"/>
              <a:t>land:</a:t>
            </a:r>
            <a:r>
              <a:rPr lang="en-US" i="1" dirty="0"/>
              <a:t> 1) rich land, hilly land, grassy land, to be on dry </a:t>
            </a:r>
            <a:r>
              <a:rPr lang="en-US" i="1" dirty="0" smtClean="0"/>
              <a:t>land;  2</a:t>
            </a:r>
            <a:r>
              <a:rPr lang="en-US" i="1" dirty="0"/>
              <a:t>) a foreign </a:t>
            </a:r>
            <a:r>
              <a:rPr lang="en-US" i="1" dirty="0" smtClean="0"/>
              <a:t>land</a:t>
            </a:r>
            <a:endParaRPr lang="ru-RU" dirty="0"/>
          </a:p>
          <a:p>
            <a:r>
              <a:rPr lang="en-US" b="1" i="1" dirty="0"/>
              <a:t>round:</a:t>
            </a:r>
            <a:r>
              <a:rPr lang="en-US" i="1" dirty="0"/>
              <a:t> a round ball, a round table, a round tower. Our planet is round.</a:t>
            </a:r>
            <a:endParaRPr lang="ru-RU" dirty="0"/>
          </a:p>
          <a:p>
            <a:r>
              <a:rPr lang="en-US" b="1" i="1" dirty="0"/>
              <a:t>sail:</a:t>
            </a:r>
            <a:r>
              <a:rPr lang="en-US" i="1" dirty="0"/>
              <a:t> to sail to Italy, to sail to </a:t>
            </a:r>
            <a:r>
              <a:rPr lang="en-US" i="1" dirty="0" smtClean="0"/>
              <a:t>Greece</a:t>
            </a:r>
            <a:endParaRPr lang="ru-RU" dirty="0"/>
          </a:p>
          <a:p>
            <a:r>
              <a:rPr lang="en-US" b="1" i="1" dirty="0"/>
              <a:t>sure:</a:t>
            </a:r>
            <a:r>
              <a:rPr lang="en-US" i="1" dirty="0"/>
              <a:t> 1) to be sure (of/about something). </a:t>
            </a:r>
            <a:r>
              <a:rPr lang="en-US" i="1" dirty="0" smtClean="0"/>
              <a:t>2</a:t>
            </a:r>
            <a:r>
              <a:rPr lang="en-US" i="1" dirty="0"/>
              <a:t>) Will you come to my party? – Sure. </a:t>
            </a:r>
            <a:endParaRPr lang="ru-RU" dirty="0"/>
          </a:p>
          <a:p>
            <a:r>
              <a:rPr lang="en-US" b="1" i="1" dirty="0"/>
              <a:t>voyage:</a:t>
            </a:r>
            <a:r>
              <a:rPr lang="en-US" i="1" dirty="0"/>
              <a:t> a long voyage, a voyage home, a sea voyage, an ocean voyage, to be on a voyage. </a:t>
            </a:r>
            <a:endParaRPr lang="ru-RU" dirty="0"/>
          </a:p>
          <a:p>
            <a:endParaRPr lang="ru-RU" dirty="0"/>
          </a:p>
        </p:txBody>
      </p:sp>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home\Desktop\фон география\img1.jpg"/>
          <p:cNvPicPr>
            <a:picLocks noChangeAspect="1" noChangeArrowheads="1"/>
          </p:cNvPicPr>
          <p:nvPr/>
        </p:nvPicPr>
        <p:blipFill>
          <a:blip r:embed="rId2">
            <a:lum bright="33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214282" y="274638"/>
            <a:ext cx="8715436" cy="1725602"/>
          </a:xfrm>
        </p:spPr>
        <p:txBody>
          <a:bodyPr>
            <a:normAutofit fontScale="90000"/>
          </a:bodyPr>
          <a:lstStyle/>
          <a:p>
            <a:r>
              <a:rPr lang="en-US" dirty="0" smtClean="0"/>
              <a:t>Complete the sentences with the words: </a:t>
            </a:r>
            <a:r>
              <a:rPr lang="en-US" b="1" i="1" dirty="0" smtClean="0"/>
              <a:t>voyage, discovered, sailed, discovery, sure</a:t>
            </a:r>
            <a:endParaRPr lang="ru-RU" dirty="0"/>
          </a:p>
        </p:txBody>
      </p:sp>
      <p:sp>
        <p:nvSpPr>
          <p:cNvPr id="3" name="Содержимое 2"/>
          <p:cNvSpPr>
            <a:spLocks noGrp="1"/>
          </p:cNvSpPr>
          <p:nvPr>
            <p:ph idx="1"/>
          </p:nvPr>
        </p:nvSpPr>
        <p:spPr>
          <a:xfrm>
            <a:off x="428596" y="2214554"/>
            <a:ext cx="8229600" cy="4357718"/>
          </a:xfrm>
        </p:spPr>
        <p:txBody>
          <a:bodyPr>
            <a:normAutofit/>
          </a:bodyPr>
          <a:lstStyle/>
          <a:p>
            <a:pPr marL="514350" indent="-514350">
              <a:buFont typeface="+mj-lt"/>
              <a:buAutoNum type="arabicPeriod"/>
            </a:pPr>
            <a:r>
              <a:rPr lang="en-US" dirty="0"/>
              <a:t>I’m not sure they were on an ocean </a:t>
            </a:r>
            <a:r>
              <a:rPr lang="en-US" b="1" dirty="0" smtClean="0"/>
              <a:t>_________</a:t>
            </a:r>
            <a:r>
              <a:rPr lang="en-US" dirty="0"/>
              <a:t> last month.</a:t>
            </a:r>
          </a:p>
          <a:p>
            <a:pPr marL="514350" indent="-514350">
              <a:buFont typeface="+mj-lt"/>
              <a:buAutoNum type="arabicPeriod"/>
            </a:pPr>
            <a:r>
              <a:rPr lang="en-US" dirty="0"/>
              <a:t>Who </a:t>
            </a:r>
            <a:r>
              <a:rPr lang="en-US" b="1" dirty="0" smtClean="0"/>
              <a:t>__________</a:t>
            </a:r>
            <a:r>
              <a:rPr lang="en-US" dirty="0"/>
              <a:t> America?</a:t>
            </a:r>
          </a:p>
          <a:p>
            <a:pPr marL="514350" indent="-514350">
              <a:buFont typeface="+mj-lt"/>
              <a:buAutoNum type="arabicPeriod"/>
            </a:pPr>
            <a:r>
              <a:rPr lang="en-US" dirty="0"/>
              <a:t>They </a:t>
            </a:r>
            <a:r>
              <a:rPr lang="en-US" b="1" dirty="0" smtClean="0"/>
              <a:t>_________</a:t>
            </a:r>
            <a:r>
              <a:rPr lang="en-US" dirty="0"/>
              <a:t> from St Petersburg on Monday and came to Helsinki ten hours later.</a:t>
            </a:r>
          </a:p>
          <a:p>
            <a:pPr marL="514350" indent="-514350">
              <a:buFont typeface="+mj-lt"/>
              <a:buAutoNum type="arabicPeriod"/>
            </a:pPr>
            <a:r>
              <a:rPr lang="en-US" dirty="0"/>
              <a:t>The </a:t>
            </a:r>
            <a:r>
              <a:rPr lang="en-US" b="1" dirty="0" smtClean="0"/>
              <a:t>_________</a:t>
            </a:r>
            <a:r>
              <a:rPr lang="en-US" dirty="0"/>
              <a:t> of America was one of the most important discoveries of the 15th century.</a:t>
            </a:r>
          </a:p>
          <a:p>
            <a:endParaRPr lang="ru-RU" dirty="0"/>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home\Desktop\фон география\img1.jpg"/>
          <p:cNvPicPr>
            <a:picLocks noChangeAspect="1" noChangeArrowheads="1"/>
          </p:cNvPicPr>
          <p:nvPr/>
        </p:nvPicPr>
        <p:blipFill>
          <a:blip r:embed="rId2">
            <a:lum bright="33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en-US" dirty="0"/>
              <a:t>Check your answers.</a:t>
            </a:r>
            <a:endParaRPr lang="ru-RU" dirty="0"/>
          </a:p>
        </p:txBody>
      </p:sp>
      <p:sp>
        <p:nvSpPr>
          <p:cNvPr id="3" name="Содержимое 2"/>
          <p:cNvSpPr>
            <a:spLocks noGrp="1"/>
          </p:cNvSpPr>
          <p:nvPr>
            <p:ph idx="1"/>
          </p:nvPr>
        </p:nvSpPr>
        <p:spPr/>
        <p:txBody>
          <a:bodyPr/>
          <a:lstStyle/>
          <a:p>
            <a:pPr marL="514350" lvl="0" indent="-514350">
              <a:buFont typeface="+mj-lt"/>
              <a:buAutoNum type="arabicPeriod"/>
            </a:pPr>
            <a:r>
              <a:rPr lang="en-US" dirty="0"/>
              <a:t>I’m not sure they were on an ocean </a:t>
            </a:r>
            <a:r>
              <a:rPr lang="en-GB" b="1" dirty="0"/>
              <a:t>voyage </a:t>
            </a:r>
            <a:r>
              <a:rPr lang="en-GB" dirty="0"/>
              <a:t>last month.</a:t>
            </a:r>
            <a:endParaRPr lang="ru-RU" dirty="0"/>
          </a:p>
          <a:p>
            <a:pPr marL="514350" lvl="0" indent="-514350">
              <a:buFont typeface="+mj-lt"/>
              <a:buAutoNum type="arabicPeriod"/>
            </a:pPr>
            <a:r>
              <a:rPr lang="en-GB" dirty="0"/>
              <a:t>Who </a:t>
            </a:r>
            <a:r>
              <a:rPr lang="en-GB" b="1" dirty="0"/>
              <a:t>discovered</a:t>
            </a:r>
            <a:r>
              <a:rPr lang="en-GB" dirty="0"/>
              <a:t> America?</a:t>
            </a:r>
            <a:endParaRPr lang="ru-RU" dirty="0"/>
          </a:p>
          <a:p>
            <a:pPr marL="514350" lvl="0" indent="-514350">
              <a:buFont typeface="+mj-lt"/>
              <a:buAutoNum type="arabicPeriod"/>
            </a:pPr>
            <a:r>
              <a:rPr lang="en-GB" dirty="0"/>
              <a:t>They </a:t>
            </a:r>
            <a:r>
              <a:rPr lang="en-GB" b="1" dirty="0"/>
              <a:t>sailed </a:t>
            </a:r>
            <a:r>
              <a:rPr lang="en-GB" dirty="0"/>
              <a:t>from St Petersburg</a:t>
            </a:r>
            <a:r>
              <a:rPr lang="en-GB" b="1" dirty="0"/>
              <a:t> </a:t>
            </a:r>
            <a:r>
              <a:rPr lang="en-GB" dirty="0"/>
              <a:t>on Monday and came to Helsinki ten hours later.</a:t>
            </a:r>
            <a:endParaRPr lang="ru-RU" dirty="0"/>
          </a:p>
          <a:p>
            <a:pPr marL="514350" lvl="0" indent="-514350">
              <a:buFont typeface="+mj-lt"/>
              <a:buAutoNum type="arabicPeriod"/>
            </a:pPr>
            <a:r>
              <a:rPr lang="en-GB" dirty="0"/>
              <a:t>The </a:t>
            </a:r>
            <a:r>
              <a:rPr lang="en-GB" b="1" dirty="0"/>
              <a:t>discovery </a:t>
            </a:r>
            <a:r>
              <a:rPr lang="en-GB" dirty="0"/>
              <a:t>of America was one of the most important discoveries of the 15th century.</a:t>
            </a:r>
            <a:endParaRPr lang="ru-RU" dirty="0"/>
          </a:p>
          <a:p>
            <a:pPr>
              <a:buNone/>
            </a:pPr>
            <a:endParaRPr lang="ru-RU" dirty="0"/>
          </a:p>
        </p:txBody>
      </p:sp>
    </p:spTree>
  </p:cSld>
  <p:clrMapOvr>
    <a:masterClrMapping/>
  </p:clrMapOvr>
  <p:transition>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rgbClr val="C00000"/>
                </a:solidFill>
              </a:rPr>
              <a:t>Атлантический океан</a:t>
            </a:r>
            <a:endParaRPr lang="ru-RU" i="1" dirty="0">
              <a:solidFill>
                <a:srgbClr val="C00000"/>
              </a:solidFill>
            </a:endParaRPr>
          </a:p>
        </p:txBody>
      </p:sp>
      <p:sp>
        <p:nvSpPr>
          <p:cNvPr id="3" name="Содержимое 2"/>
          <p:cNvSpPr>
            <a:spLocks noGrp="1"/>
          </p:cNvSpPr>
          <p:nvPr>
            <p:ph idx="1"/>
          </p:nvPr>
        </p:nvSpPr>
        <p:spPr/>
        <p:txBody>
          <a:bodyPr>
            <a:noAutofit/>
          </a:bodyPr>
          <a:lstStyle/>
          <a:p>
            <a:r>
              <a:rPr lang="ru-RU" sz="1100" b="1" u="sng" dirty="0" smtClean="0">
                <a:solidFill>
                  <a:srgbClr val="002060"/>
                </a:solidFill>
              </a:rPr>
              <a:t>Атлантический океан</a:t>
            </a:r>
            <a:endParaRPr lang="ru-RU" sz="1100" dirty="0" smtClean="0">
              <a:solidFill>
                <a:srgbClr val="002060"/>
              </a:solidFill>
            </a:endParaRPr>
          </a:p>
          <a:p>
            <a:r>
              <a:rPr lang="ru-RU" sz="1100" b="1" dirty="0" smtClean="0">
                <a:solidFill>
                  <a:srgbClr val="002060"/>
                </a:solidFill>
              </a:rPr>
              <a:t>Атлантический</a:t>
            </a:r>
            <a:r>
              <a:rPr lang="ru-RU" sz="1100" dirty="0" smtClean="0">
                <a:solidFill>
                  <a:srgbClr val="002060"/>
                </a:solidFill>
              </a:rPr>
              <a:t> </a:t>
            </a:r>
            <a:r>
              <a:rPr lang="ru-RU" sz="1100" b="1" dirty="0" smtClean="0">
                <a:solidFill>
                  <a:srgbClr val="002060"/>
                </a:solidFill>
              </a:rPr>
              <a:t>океан</a:t>
            </a:r>
            <a:r>
              <a:rPr lang="ru-RU" sz="1100" dirty="0" smtClean="0">
                <a:solidFill>
                  <a:srgbClr val="002060"/>
                </a:solidFill>
              </a:rPr>
              <a:t> является самым соленым в мире: в тропических районах бассейна содержание соли достигает </a:t>
            </a:r>
            <a:r>
              <a:rPr lang="ru-RU" sz="1100" b="1" dirty="0" smtClean="0">
                <a:solidFill>
                  <a:srgbClr val="002060"/>
                </a:solidFill>
              </a:rPr>
              <a:t>37%.</a:t>
            </a:r>
            <a:r>
              <a:rPr lang="ru-RU" sz="1100" dirty="0" smtClean="0">
                <a:solidFill>
                  <a:srgbClr val="002060"/>
                </a:solidFill>
              </a:rPr>
              <a:t> Связано это с тем, что влага испаряется сильнее, а осадков выпадает меньше.. Здесь зафиксированы мощнейшие в мире бури с порывами ветра до 200 км/ч и сильнейшие приливы, достигающие 18 м в высоту. Средняя глубина Атлантического океана составляет примерно 3736 метров.</a:t>
            </a:r>
          </a:p>
          <a:p>
            <a:r>
              <a:rPr lang="ru-RU" sz="1100" dirty="0" smtClean="0">
                <a:solidFill>
                  <a:srgbClr val="002060"/>
                </a:solidFill>
              </a:rPr>
              <a:t>Назван он был в честь титана Атлант, одного из персонажей древнегреческого эпоса. По легенде, он держал на своих плечах небесный свод, не давая ему упасть на землю. </a:t>
            </a:r>
          </a:p>
          <a:p>
            <a:r>
              <a:rPr lang="ru-RU" sz="1100" dirty="0" smtClean="0">
                <a:solidFill>
                  <a:srgbClr val="002060"/>
                </a:solidFill>
              </a:rPr>
              <a:t>Первым человеком, который пересёк Атлантику, был отважный первооткрыватель Колумб. </a:t>
            </a:r>
          </a:p>
          <a:p>
            <a:r>
              <a:rPr lang="ru-RU" sz="1100" dirty="0" smtClean="0">
                <a:solidFill>
                  <a:srgbClr val="002060"/>
                </a:solidFill>
              </a:rPr>
              <a:t>По размерам этот океан уступает лишь Тихому.</a:t>
            </a:r>
          </a:p>
          <a:p>
            <a:r>
              <a:rPr lang="ru-RU" sz="1100" dirty="0" smtClean="0">
                <a:solidFill>
                  <a:srgbClr val="002060"/>
                </a:solidFill>
              </a:rPr>
              <a:t>Люди 5 раз предпринимали попытки преодолеть Атлантический океан на воздушных шарах, но ни разу они не увенчались успехом.</a:t>
            </a:r>
          </a:p>
          <a:p>
            <a:r>
              <a:rPr lang="ru-RU" sz="1100" dirty="0" smtClean="0">
                <a:solidFill>
                  <a:srgbClr val="002060"/>
                </a:solidFill>
              </a:rPr>
              <a:t>В атлантических водах обитает невероятно огромное число живых существ. Одного лишь планктона насчитывается </a:t>
            </a:r>
            <a:r>
              <a:rPr lang="ru-RU" sz="1100" b="1" dirty="0" smtClean="0">
                <a:solidFill>
                  <a:srgbClr val="002060"/>
                </a:solidFill>
              </a:rPr>
              <a:t>245 видов</a:t>
            </a:r>
            <a:r>
              <a:rPr lang="ru-RU" sz="1100" dirty="0" smtClean="0">
                <a:solidFill>
                  <a:srgbClr val="002060"/>
                </a:solidFill>
              </a:rPr>
              <a:t>.</a:t>
            </a:r>
          </a:p>
          <a:p>
            <a:pPr fontAlgn="base"/>
            <a:r>
              <a:rPr lang="ru-RU" sz="1100" b="1" dirty="0" smtClean="0">
                <a:solidFill>
                  <a:srgbClr val="002060"/>
                </a:solidFill>
              </a:rPr>
              <a:t>Лимонная акула</a:t>
            </a:r>
            <a:endParaRPr lang="ru-RU" sz="1100" dirty="0" smtClean="0">
              <a:solidFill>
                <a:srgbClr val="002060"/>
              </a:solidFill>
            </a:endParaRPr>
          </a:p>
          <a:p>
            <a:pPr fontAlgn="base"/>
            <a:r>
              <a:rPr lang="ru-RU" sz="1100" dirty="0" smtClean="0">
                <a:solidFill>
                  <a:srgbClr val="002060"/>
                </a:solidFill>
              </a:rPr>
              <a:t>Этот вид встречается на мелководье вблизи побережья. Видовое название связано с окраской тела, которая может варьироваться от жёлто-коричневой до оливково-зелёной.</a:t>
            </a:r>
          </a:p>
          <a:p>
            <a:pPr fontAlgn="base"/>
            <a:r>
              <a:rPr lang="ru-RU" sz="1100" dirty="0" smtClean="0">
                <a:solidFill>
                  <a:srgbClr val="002060"/>
                </a:solidFill>
              </a:rPr>
              <a:t>Питается она рыбой, морскими птицами, мелкими акулами, ракообразными и моллюсками. Может вырастать до 2,5-3 метров и весить до 250 кг.</a:t>
            </a:r>
          </a:p>
          <a:p>
            <a:pPr fontAlgn="base"/>
            <a:r>
              <a:rPr lang="ru-RU" sz="1100" b="1" dirty="0" smtClean="0">
                <a:solidFill>
                  <a:srgbClr val="002060"/>
                </a:solidFill>
              </a:rPr>
              <a:t>Морской конёк</a:t>
            </a:r>
            <a:endParaRPr lang="ru-RU" sz="1100" dirty="0" smtClean="0">
              <a:solidFill>
                <a:srgbClr val="002060"/>
              </a:solidFill>
            </a:endParaRPr>
          </a:p>
          <a:p>
            <a:pPr fontAlgn="base"/>
            <a:r>
              <a:rPr lang="ru-RU" sz="1100" dirty="0" smtClean="0">
                <a:solidFill>
                  <a:srgbClr val="002060"/>
                </a:solidFill>
              </a:rPr>
              <a:t>Это морское животное является костной рыбой и ближайшим родственником тунца и лосося. У него тонкая кожа вместо чешуи и иглообразные шипы по краю всего тела. У морских коньков нет зубов, поэтому питаются они, всасывая добычу своей удлинённой челюстью сразу же в желудок.</a:t>
            </a:r>
          </a:p>
          <a:p>
            <a:pPr fontAlgn="base"/>
            <a:r>
              <a:rPr lang="ru-RU" sz="1100" b="1" dirty="0" smtClean="0">
                <a:solidFill>
                  <a:srgbClr val="002060"/>
                </a:solidFill>
              </a:rPr>
              <a:t>Горбатый кит</a:t>
            </a:r>
            <a:endParaRPr lang="ru-RU" sz="1100" dirty="0" smtClean="0">
              <a:solidFill>
                <a:srgbClr val="002060"/>
              </a:solidFill>
            </a:endParaRPr>
          </a:p>
          <a:p>
            <a:pPr fontAlgn="base"/>
            <a:r>
              <a:rPr lang="ru-RU" sz="1100" dirty="0" smtClean="0">
                <a:solidFill>
                  <a:srgbClr val="002060"/>
                </a:solidFill>
              </a:rPr>
              <a:t>Название этого морского млекопитающего связано с наличием спинного плавника, напоминающего </a:t>
            </a:r>
            <a:r>
              <a:rPr lang="ru-RU" sz="1100" dirty="0" err="1" smtClean="0">
                <a:solidFill>
                  <a:srgbClr val="002060"/>
                </a:solidFill>
              </a:rPr>
              <a:t>горб.Питаются</a:t>
            </a:r>
            <a:r>
              <a:rPr lang="ru-RU" sz="1100" dirty="0" smtClean="0">
                <a:solidFill>
                  <a:srgbClr val="002060"/>
                </a:solidFill>
              </a:rPr>
              <a:t> они рыбой, планктоном и крилем, употребляя за сутки до 1360 кг пищи. Весят эти гиганты от 22 до 36 тонн, вырастая до 18 метров в длину. </a:t>
            </a:r>
          </a:p>
          <a:p>
            <a:endParaRPr lang="ru-RU" sz="1100" dirty="0"/>
          </a:p>
        </p:txBody>
      </p:sp>
    </p:spTree>
  </p:cSld>
  <p:clrMapOvr>
    <a:masterClrMapping/>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home\Desktop\фон география\img1.jpg"/>
          <p:cNvPicPr>
            <a:picLocks noChangeAspect="1" noChangeArrowheads="1"/>
          </p:cNvPicPr>
          <p:nvPr/>
        </p:nvPicPr>
        <p:blipFill>
          <a:blip r:embed="rId2">
            <a:lum bright="33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pPr lvl="0"/>
            <a:r>
              <a:rPr lang="en-US" dirty="0"/>
              <a:t>Can you </a:t>
            </a:r>
            <a:r>
              <a:rPr lang="en-US" dirty="0" smtClean="0"/>
              <a:t>say?</a:t>
            </a:r>
            <a:endParaRPr lang="ru-RU" dirty="0"/>
          </a:p>
        </p:txBody>
      </p:sp>
      <p:sp>
        <p:nvSpPr>
          <p:cNvPr id="3" name="Содержимое 2"/>
          <p:cNvSpPr>
            <a:spLocks noGrp="1"/>
          </p:cNvSpPr>
          <p:nvPr>
            <p:ph idx="1"/>
          </p:nvPr>
        </p:nvSpPr>
        <p:spPr>
          <a:xfrm>
            <a:off x="571472" y="1785926"/>
            <a:ext cx="8229600" cy="2571768"/>
          </a:xfrm>
        </p:spPr>
        <p:txBody>
          <a:bodyPr/>
          <a:lstStyle/>
          <a:p>
            <a:pPr lvl="0"/>
            <a:r>
              <a:rPr lang="en-US" sz="3600" dirty="0"/>
              <a:t>who discovered America</a:t>
            </a:r>
            <a:r>
              <a:rPr lang="ru-RU" sz="3600" dirty="0"/>
              <a:t>?</a:t>
            </a:r>
          </a:p>
          <a:p>
            <a:pPr lvl="0"/>
            <a:r>
              <a:rPr lang="en-US" sz="3600" dirty="0"/>
              <a:t>when it was</a:t>
            </a:r>
            <a:r>
              <a:rPr lang="ru-RU" sz="3600" dirty="0"/>
              <a:t>?</a:t>
            </a:r>
          </a:p>
          <a:p>
            <a:pPr lvl="0"/>
            <a:r>
              <a:rPr lang="en-US" sz="3600" dirty="0"/>
              <a:t>why people who lived in America got the name of Indians?</a:t>
            </a:r>
            <a:endParaRPr lang="ru-RU" sz="3600" dirty="0"/>
          </a:p>
          <a:p>
            <a:pPr>
              <a:buNone/>
            </a:pPr>
            <a:endParaRPr lang="ru-RU" dirty="0"/>
          </a:p>
        </p:txBody>
      </p:sp>
      <p:sp>
        <p:nvSpPr>
          <p:cNvPr id="5" name="Заголовок 1"/>
          <p:cNvSpPr txBox="1">
            <a:spLocks/>
          </p:cNvSpPr>
          <p:nvPr/>
        </p:nvSpPr>
        <p:spPr>
          <a:xfrm>
            <a:off x="642910" y="4643446"/>
            <a:ext cx="8229600" cy="1143000"/>
          </a:xfrm>
          <a:prstGeom prst="rect">
            <a:avLst/>
          </a:prstGeom>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Read the text on p.8-9</a:t>
            </a:r>
            <a:r>
              <a:rPr kumimoji="0" lang="en-US" sz="4400" b="0" i="0" u="none" strike="noStrike" kern="1200" cap="none" spc="0" normalizeH="0" noProof="0" dirty="0" smtClean="0">
                <a:ln>
                  <a:noFill/>
                </a:ln>
                <a:solidFill>
                  <a:schemeClr val="tx1"/>
                </a:solidFill>
                <a:effectLst/>
                <a:uLnTx/>
                <a:uFillTx/>
                <a:latin typeface="+mj-lt"/>
                <a:ea typeface="+mj-ea"/>
                <a:cs typeface="+mj-cs"/>
              </a:rPr>
              <a:t> ex.7 and complete the sentences from ex.8 p.10</a:t>
            </a:r>
            <a:endParaRPr kumimoji="0" lang="ru-RU"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ransition>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home\Desktop\фон география\img1.jpg"/>
          <p:cNvPicPr>
            <a:picLocks noChangeAspect="1" noChangeArrowheads="1"/>
          </p:cNvPicPr>
          <p:nvPr/>
        </p:nvPicPr>
        <p:blipFill>
          <a:blip r:embed="rId2">
            <a:lum bright="51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28596" y="142852"/>
            <a:ext cx="8229600" cy="1143000"/>
          </a:xfrm>
        </p:spPr>
        <p:txBody>
          <a:bodyPr/>
          <a:lstStyle/>
          <a:p>
            <a:r>
              <a:rPr lang="en-US" dirty="0"/>
              <a:t>Check your answers.</a:t>
            </a:r>
            <a:endParaRPr lang="ru-RU" dirty="0"/>
          </a:p>
        </p:txBody>
      </p:sp>
      <p:sp>
        <p:nvSpPr>
          <p:cNvPr id="3" name="Содержимое 2"/>
          <p:cNvSpPr>
            <a:spLocks noGrp="1"/>
          </p:cNvSpPr>
          <p:nvPr>
            <p:ph idx="1"/>
          </p:nvPr>
        </p:nvSpPr>
        <p:spPr>
          <a:xfrm>
            <a:off x="214282" y="1214422"/>
            <a:ext cx="8786874" cy="5429288"/>
          </a:xfrm>
        </p:spPr>
        <p:txBody>
          <a:bodyPr>
            <a:noAutofit/>
          </a:bodyPr>
          <a:lstStyle/>
          <a:p>
            <a:pPr marL="514350" indent="-514350">
              <a:buFont typeface="+mj-lt"/>
              <a:buAutoNum type="arabicPeriod"/>
            </a:pPr>
            <a:r>
              <a:rPr lang="en-US" dirty="0"/>
              <a:t>Christopher Columbus discovered America in the </a:t>
            </a:r>
            <a:r>
              <a:rPr lang="en-US" b="1" dirty="0"/>
              <a:t>15th</a:t>
            </a:r>
            <a:r>
              <a:rPr lang="en-US" dirty="0"/>
              <a:t> century.</a:t>
            </a:r>
          </a:p>
          <a:p>
            <a:pPr marL="514350" indent="-514350">
              <a:buFont typeface="+mj-lt"/>
              <a:buAutoNum type="arabicPeriod"/>
            </a:pPr>
            <a:r>
              <a:rPr lang="en-US" dirty="0"/>
              <a:t>Columbus was born in </a:t>
            </a:r>
            <a:r>
              <a:rPr lang="en-US" b="1" dirty="0"/>
              <a:t>Italy</a:t>
            </a:r>
            <a:r>
              <a:rPr lang="en-US" dirty="0"/>
              <a:t>.</a:t>
            </a:r>
          </a:p>
          <a:p>
            <a:pPr marL="514350" indent="-514350">
              <a:buFont typeface="+mj-lt"/>
              <a:buAutoNum type="arabicPeriod"/>
            </a:pPr>
            <a:r>
              <a:rPr lang="en-US" dirty="0"/>
              <a:t>He lived in </a:t>
            </a:r>
            <a:r>
              <a:rPr lang="en-US" b="1" dirty="0"/>
              <a:t>Europe</a:t>
            </a:r>
            <a:r>
              <a:rPr lang="en-US" dirty="0"/>
              <a:t> for many years.</a:t>
            </a:r>
          </a:p>
          <a:p>
            <a:pPr marL="514350" indent="-514350">
              <a:buFont typeface="+mj-lt"/>
              <a:buAutoNum type="arabicPeriod"/>
            </a:pPr>
            <a:r>
              <a:rPr lang="en-US" dirty="0"/>
              <a:t>People in Spain were much interested in </a:t>
            </a:r>
            <a:r>
              <a:rPr lang="en-US" b="1" dirty="0"/>
              <a:t>Asia</a:t>
            </a:r>
            <a:r>
              <a:rPr lang="en-US" dirty="0"/>
              <a:t> in the 15th century.</a:t>
            </a:r>
          </a:p>
          <a:p>
            <a:pPr marL="514350" indent="-514350">
              <a:buFont typeface="+mj-lt"/>
              <a:buAutoNum type="arabicPeriod"/>
            </a:pPr>
            <a:r>
              <a:rPr lang="en-US" dirty="0"/>
              <a:t>In 1492 Columbus decided to go </a:t>
            </a:r>
            <a:r>
              <a:rPr lang="en-US" b="1" dirty="0"/>
              <a:t>west</a:t>
            </a:r>
            <a:r>
              <a:rPr lang="en-US" dirty="0"/>
              <a:t> to get to India.</a:t>
            </a:r>
          </a:p>
          <a:p>
            <a:pPr marL="514350" indent="-514350">
              <a:buFont typeface="+mj-lt"/>
              <a:buAutoNum type="arabicPeriod"/>
            </a:pPr>
            <a:r>
              <a:rPr lang="en-US" dirty="0"/>
              <a:t>Columbus discovered </a:t>
            </a:r>
            <a:r>
              <a:rPr lang="en-US" b="1" dirty="0"/>
              <a:t>Central America</a:t>
            </a:r>
            <a:r>
              <a:rPr lang="en-US" dirty="0"/>
              <a:t> during his first voyage to the New World</a:t>
            </a:r>
            <a:r>
              <a:rPr lang="en-US" dirty="0" smtClean="0"/>
              <a:t>.</a:t>
            </a:r>
            <a:endParaRPr lang="en-US" dirty="0"/>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home\Desktop\фон география\img1.jpg"/>
          <p:cNvPicPr>
            <a:picLocks noChangeAspect="1" noChangeArrowheads="1"/>
          </p:cNvPicPr>
          <p:nvPr/>
        </p:nvPicPr>
        <p:blipFill>
          <a:blip r:embed="rId2">
            <a:lum bright="33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en-US" b="1" dirty="0" smtClean="0"/>
              <a:t>HOMEWORK</a:t>
            </a:r>
            <a:r>
              <a:rPr lang="ru-RU" b="1" dirty="0" smtClean="0"/>
              <a:t>:</a:t>
            </a:r>
            <a:endParaRPr lang="ru-RU" dirty="0"/>
          </a:p>
        </p:txBody>
      </p:sp>
      <p:sp>
        <p:nvSpPr>
          <p:cNvPr id="3" name="Содержимое 2"/>
          <p:cNvSpPr>
            <a:spLocks noGrp="1"/>
          </p:cNvSpPr>
          <p:nvPr>
            <p:ph idx="1"/>
          </p:nvPr>
        </p:nvSpPr>
        <p:spPr/>
        <p:txBody>
          <a:bodyPr/>
          <a:lstStyle/>
          <a:p>
            <a:pPr algn="ctr">
              <a:buNone/>
            </a:pPr>
            <a:endParaRPr lang="en-US" sz="4000" b="1" dirty="0" smtClean="0"/>
          </a:p>
          <a:p>
            <a:pPr algn="ctr">
              <a:buNone/>
            </a:pPr>
            <a:r>
              <a:rPr lang="en-US" sz="4000" b="1" dirty="0" smtClean="0"/>
              <a:t>Ex</a:t>
            </a:r>
            <a:r>
              <a:rPr lang="ru-RU" sz="4000" b="1" dirty="0"/>
              <a:t>. 9, 10, 11 (</a:t>
            </a:r>
            <a:r>
              <a:rPr lang="en-US" sz="4000" b="1" dirty="0"/>
              <a:t>SB</a:t>
            </a:r>
            <a:r>
              <a:rPr lang="ru-RU" sz="4000" b="1" dirty="0" smtClean="0"/>
              <a:t>)</a:t>
            </a:r>
            <a:r>
              <a:rPr lang="en-US" sz="4000" b="1" dirty="0" smtClean="0"/>
              <a:t> - </a:t>
            </a:r>
            <a:r>
              <a:rPr lang="en-US" sz="4000" dirty="0"/>
              <a:t>in written form.</a:t>
            </a:r>
            <a:endParaRPr lang="ru-RU" sz="4000" b="1" dirty="0"/>
          </a:p>
          <a:p>
            <a:endParaRPr lang="ru-RU" dirty="0"/>
          </a:p>
        </p:txBody>
      </p:sp>
    </p:spTree>
  </p:cSld>
  <p:clrMapOvr>
    <a:masterClrMapping/>
  </p:clrMapOvr>
  <p:transition>
    <p:zoom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ome\Desktop\фон география\img1.jpg"/>
          <p:cNvPicPr>
            <a:picLocks noChangeAspect="1" noChangeArrowheads="1"/>
          </p:cNvPicPr>
          <p:nvPr/>
        </p:nvPicPr>
        <p:blipFill>
          <a:blip r:embed="rId2">
            <a:lum bright="32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lstStyle/>
          <a:p>
            <a:r>
              <a:rPr lang="ru-RU" b="1" dirty="0"/>
              <a:t>Цели урока:</a:t>
            </a:r>
            <a:endParaRPr lang="ru-RU" dirty="0"/>
          </a:p>
        </p:txBody>
      </p:sp>
      <p:sp>
        <p:nvSpPr>
          <p:cNvPr id="3" name="Содержимое 2"/>
          <p:cNvSpPr>
            <a:spLocks noGrp="1"/>
          </p:cNvSpPr>
          <p:nvPr>
            <p:ph idx="1"/>
          </p:nvPr>
        </p:nvSpPr>
        <p:spPr>
          <a:xfrm>
            <a:off x="500034" y="1928802"/>
            <a:ext cx="8229600" cy="4186254"/>
          </a:xfrm>
        </p:spPr>
        <p:txBody>
          <a:bodyPr/>
          <a:lstStyle/>
          <a:p>
            <a:r>
              <a:rPr lang="ru-RU" dirty="0" smtClean="0"/>
              <a:t>Расширение </a:t>
            </a:r>
            <a:r>
              <a:rPr lang="ru-RU" dirty="0"/>
              <a:t>лингвострановедческих знаний обучающихся в процессе знакомства с историей, географией и культурой США.</a:t>
            </a:r>
            <a:endParaRPr lang="ru-RU" dirty="0" smtClean="0"/>
          </a:p>
          <a:p>
            <a:r>
              <a:rPr lang="ru-RU" dirty="0" smtClean="0"/>
              <a:t>Развитие </a:t>
            </a:r>
            <a:r>
              <a:rPr lang="ru-RU" dirty="0"/>
              <a:t>умений аудирования.</a:t>
            </a:r>
            <a:endParaRPr lang="ru-RU" dirty="0" smtClean="0"/>
          </a:p>
          <a:p>
            <a:r>
              <a:rPr lang="ru-RU" dirty="0" smtClean="0"/>
              <a:t>Развитие </a:t>
            </a:r>
            <a:r>
              <a:rPr lang="ru-RU" dirty="0"/>
              <a:t>умений говорения.</a:t>
            </a:r>
            <a:endParaRPr lang="ru-RU" dirty="0" smtClean="0"/>
          </a:p>
          <a:p>
            <a:r>
              <a:rPr lang="ru-RU" dirty="0" smtClean="0"/>
              <a:t>Развитие </a:t>
            </a:r>
            <a:r>
              <a:rPr lang="ru-RU" dirty="0"/>
              <a:t>умений чтения.</a:t>
            </a:r>
          </a:p>
        </p:txBody>
      </p:sp>
    </p:spTree>
  </p:cSld>
  <p:clrMapOvr>
    <a:masterClrMapping/>
  </p:clrMapOvr>
  <p:transition>
    <p:zoom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ome\Desktop\фон география\img1.jpg"/>
          <p:cNvPicPr>
            <a:picLocks noChangeAspect="1" noChangeArrowheads="1"/>
          </p:cNvPicPr>
          <p:nvPr/>
        </p:nvPicPr>
        <p:blipFill>
          <a:blip r:embed="rId2">
            <a:lum bright="26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fontScale="90000"/>
          </a:bodyPr>
          <a:lstStyle/>
          <a:p>
            <a:r>
              <a:rPr lang="ru-RU" b="1" dirty="0"/>
              <a:t>Задачи урока:</a:t>
            </a:r>
            <a:r>
              <a:rPr lang="ru-RU" dirty="0"/>
              <a:t/>
            </a:r>
            <a:br>
              <a:rPr lang="ru-RU" dirty="0"/>
            </a:br>
            <a:endParaRPr lang="ru-RU" dirty="0"/>
          </a:p>
        </p:txBody>
      </p:sp>
      <p:sp>
        <p:nvSpPr>
          <p:cNvPr id="3" name="Содержимое 2"/>
          <p:cNvSpPr>
            <a:spLocks noGrp="1"/>
          </p:cNvSpPr>
          <p:nvPr>
            <p:ph idx="1"/>
          </p:nvPr>
        </p:nvSpPr>
        <p:spPr>
          <a:xfrm>
            <a:off x="214282" y="1643026"/>
            <a:ext cx="8643998" cy="5000684"/>
          </a:xfrm>
        </p:spPr>
        <p:txBody>
          <a:bodyPr>
            <a:noAutofit/>
          </a:bodyPr>
          <a:lstStyle/>
          <a:p>
            <a:r>
              <a:rPr lang="ru-RU" sz="2800" dirty="0" smtClean="0"/>
              <a:t>Научить </a:t>
            </a:r>
            <a:r>
              <a:rPr lang="ru-RU" sz="2800" dirty="0"/>
              <a:t>воспринимать на слух и понимать нужную информацию в текстах, содержащих как изученные языковые явления, так и некоторое количество неизученных языковых явлений.</a:t>
            </a:r>
            <a:r>
              <a:rPr lang="ru-RU" sz="2800" b="1" dirty="0"/>
              <a:t> </a:t>
            </a:r>
            <a:endParaRPr lang="ru-RU" sz="2800" dirty="0" smtClean="0"/>
          </a:p>
          <a:p>
            <a:r>
              <a:rPr lang="ru-RU" sz="2800" dirty="0"/>
              <a:t>Научить узнавать в письменном и звучащем тексте и употреблять в устной и письменной речи в их основном значении изученные лексические единицы в соответствии с решаемой коммуникативной </a:t>
            </a:r>
            <a:r>
              <a:rPr lang="ru-RU" sz="2800" dirty="0" smtClean="0"/>
              <a:t>задачей</a:t>
            </a:r>
            <a:r>
              <a:rPr lang="en-US" sz="2800" dirty="0" smtClean="0"/>
              <a:t>.</a:t>
            </a:r>
          </a:p>
          <a:p>
            <a:r>
              <a:rPr lang="ru-RU" sz="2800" dirty="0" smtClean="0"/>
              <a:t>Извлекать </a:t>
            </a:r>
            <a:r>
              <a:rPr lang="ru-RU" sz="2800" dirty="0"/>
              <a:t>запрашиваемую информацию из текстов для чтения</a:t>
            </a:r>
            <a:r>
              <a:rPr lang="ru-RU" sz="2800" dirty="0" smtClean="0"/>
              <a:t>.</a:t>
            </a:r>
          </a:p>
        </p:txBody>
      </p:sp>
    </p:spTree>
  </p:cSld>
  <p:clrMapOvr>
    <a:masterClrMapping/>
  </p:clrMapOvr>
  <p:transition>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home\Desktop\фон география\img1.jpg"/>
          <p:cNvPicPr>
            <a:picLocks noChangeAspect="1" noChangeArrowheads="1"/>
          </p:cNvPicPr>
          <p:nvPr/>
        </p:nvPicPr>
        <p:blipFill>
          <a:blip r:embed="rId4">
            <a:lum bright="33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1285852" y="285728"/>
            <a:ext cx="7615262" cy="1143000"/>
          </a:xfrm>
        </p:spPr>
        <p:txBody>
          <a:bodyPr>
            <a:normAutofit fontScale="90000"/>
          </a:bodyPr>
          <a:lstStyle/>
          <a:p>
            <a:r>
              <a:rPr lang="en-US" dirty="0"/>
              <a:t>Listen and read these names</a:t>
            </a:r>
            <a:r>
              <a:rPr lang="en-US" dirty="0" smtClean="0"/>
              <a:t>.</a:t>
            </a:r>
            <a:br>
              <a:rPr lang="en-US" dirty="0" smtClean="0"/>
            </a:br>
            <a:r>
              <a:rPr lang="en-US" b="1" dirty="0" smtClean="0">
                <a:hlinkClick r:id="rId5"/>
              </a:rPr>
              <a:t> </a:t>
            </a:r>
            <a:r>
              <a:rPr lang="en-US" sz="2200" b="1" dirty="0" smtClean="0">
                <a:hlinkClick r:id="rId5"/>
              </a:rPr>
              <a:t>https://rosuchebnik.ru/kompleks/rainbow/audio/uchebnik6-2</a:t>
            </a:r>
            <a:r>
              <a:rPr lang="en-US" b="1" dirty="0" smtClean="0">
                <a:hlinkClick r:id="rId5"/>
              </a:rPr>
              <a:t>/</a:t>
            </a:r>
            <a:endParaRPr lang="ru-RU" dirty="0"/>
          </a:p>
        </p:txBody>
      </p:sp>
      <p:pic>
        <p:nvPicPr>
          <p:cNvPr id="2051" name="Picture 3"/>
          <p:cNvPicPr>
            <a:picLocks noGrp="1" noChangeAspect="1" noChangeArrowheads="1"/>
          </p:cNvPicPr>
          <p:nvPr>
            <p:ph idx="1"/>
          </p:nvPr>
        </p:nvPicPr>
        <p:blipFill>
          <a:blip r:embed="rId6"/>
          <a:srcRect/>
          <a:stretch>
            <a:fillRect/>
          </a:stretch>
        </p:blipFill>
        <p:spPr bwMode="auto">
          <a:xfrm>
            <a:off x="3288695" y="1428736"/>
            <a:ext cx="5855305" cy="3857652"/>
          </a:xfrm>
          <a:prstGeom prst="rect">
            <a:avLst/>
          </a:prstGeom>
          <a:noFill/>
          <a:ln w="9525">
            <a:noFill/>
            <a:miter lim="800000"/>
            <a:headEnd/>
            <a:tailEnd/>
          </a:ln>
          <a:effectLst/>
        </p:spPr>
      </p:pic>
      <p:sp>
        <p:nvSpPr>
          <p:cNvPr id="7" name="TextBox 6"/>
          <p:cNvSpPr txBox="1"/>
          <p:nvPr/>
        </p:nvSpPr>
        <p:spPr>
          <a:xfrm>
            <a:off x="428596" y="3643314"/>
            <a:ext cx="4429156" cy="2554545"/>
          </a:xfrm>
          <a:prstGeom prst="rect">
            <a:avLst/>
          </a:prstGeom>
          <a:noFill/>
        </p:spPr>
        <p:txBody>
          <a:bodyPr wrap="square" rtlCol="0">
            <a:spAutoFit/>
          </a:bodyPr>
          <a:lstStyle/>
          <a:p>
            <a:r>
              <a:rPr lang="en-US" sz="4000" i="1" dirty="0"/>
              <a:t>The Arctic Ocean, the Atlantic Ocean, the Indian Ocean, the Pacific Ocean</a:t>
            </a:r>
            <a:endParaRPr lang="ru-RU" sz="4000" dirty="0"/>
          </a:p>
        </p:txBody>
      </p:sp>
      <p:pic>
        <p:nvPicPr>
          <p:cNvPr id="8" name="071_01_01.mp3">
            <a:hlinkClick r:id="" action="ppaction://media"/>
          </p:cNvPr>
          <p:cNvPicPr>
            <a:picLocks noRot="1" noChangeAspect="1"/>
          </p:cNvPicPr>
          <p:nvPr>
            <a:audioFile r:link="rId1"/>
          </p:nvPr>
        </p:nvPicPr>
        <p:blipFill>
          <a:blip r:embed="rId7"/>
          <a:stretch>
            <a:fillRect/>
          </a:stretch>
        </p:blipFill>
        <p:spPr>
          <a:xfrm>
            <a:off x="4419600" y="3276600"/>
            <a:ext cx="304800" cy="304800"/>
          </a:xfrm>
          <a:prstGeom prst="rect">
            <a:avLst/>
          </a:prstGeom>
        </p:spPr>
      </p:pic>
      <p:pic>
        <p:nvPicPr>
          <p:cNvPr id="9" name="071_01_01.mp3">
            <a:hlinkClick r:id="" action="ppaction://media"/>
          </p:cNvPr>
          <p:cNvPicPr>
            <a:picLocks noRot="1" noChangeAspect="1"/>
          </p:cNvPicPr>
          <p:nvPr>
            <a:audioFile r:link="rId1"/>
          </p:nvPr>
        </p:nvPicPr>
        <p:blipFill>
          <a:blip r:embed="rId8"/>
          <a:stretch>
            <a:fillRect/>
          </a:stretch>
        </p:blipFill>
        <p:spPr>
          <a:xfrm>
            <a:off x="4419600" y="3276600"/>
            <a:ext cx="304800" cy="304800"/>
          </a:xfrm>
          <a:prstGeom prst="rect">
            <a:avLst/>
          </a:prstGeom>
        </p:spPr>
      </p:pic>
      <p:pic>
        <p:nvPicPr>
          <p:cNvPr id="10" name="071_01_01.mp3">
            <a:hlinkClick r:id="" action="ppaction://media"/>
          </p:cNvPr>
          <p:cNvPicPr>
            <a:picLocks noRot="1" noChangeAspect="1"/>
          </p:cNvPicPr>
          <p:nvPr>
            <a:audioFile r:link="rId1"/>
          </p:nvPr>
        </p:nvPicPr>
        <p:blipFill>
          <a:blip r:embed="rId9"/>
          <a:stretch>
            <a:fillRect/>
          </a:stretch>
        </p:blipFill>
        <p:spPr>
          <a:xfrm>
            <a:off x="4419600" y="3276600"/>
            <a:ext cx="304800" cy="304800"/>
          </a:xfrm>
          <a:prstGeom prst="rect">
            <a:avLst/>
          </a:prstGeom>
        </p:spPr>
      </p:pic>
      <p:pic>
        <p:nvPicPr>
          <p:cNvPr id="11" name="071_01_01.mp3">
            <a:hlinkClick r:id="" action="ppaction://media"/>
          </p:cNvPr>
          <p:cNvPicPr>
            <a:picLocks noRot="1" noChangeAspect="1"/>
          </p:cNvPicPr>
          <p:nvPr>
            <a:audioFile r:link="rId1"/>
          </p:nvPr>
        </p:nvPicPr>
        <p:blipFill>
          <a:blip r:embed="rId10"/>
          <a:stretch>
            <a:fillRect/>
          </a:stretch>
        </p:blipFill>
        <p:spPr>
          <a:xfrm>
            <a:off x="4419600" y="3276600"/>
            <a:ext cx="304800" cy="304800"/>
          </a:xfrm>
          <a:prstGeom prst="rect">
            <a:avLst/>
          </a:prstGeom>
        </p:spPr>
      </p:pic>
    </p:spTree>
  </p:cSld>
  <p:clrMapOvr>
    <a:masterClrMapping/>
  </p:clrMapOvr>
  <p:transition>
    <p:zoom dir="in"/>
  </p:transition>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0013" fill="hold"/>
                                        <p:tgtEl>
                                          <p:spTgt spid="8"/>
                                        </p:tgtEl>
                                      </p:cBhvr>
                                    </p:cmd>
                                  </p:childTnLst>
                                </p:cTn>
                              </p:par>
                            </p:childTnLst>
                          </p:cTn>
                        </p:par>
                      </p:childTnLst>
                    </p:cTn>
                  </p:par>
                </p:childTnLst>
              </p:cTn>
              <p:nextCondLst>
                <p:cond evt="onClick" delay="0">
                  <p:tgtEl>
                    <p:spTgt spid="8"/>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20013" fill="hold"/>
                                        <p:tgtEl>
                                          <p:spTgt spid="9"/>
                                        </p:tgtEl>
                                      </p:cBhvr>
                                    </p:cmd>
                                  </p:childTnLst>
                                </p:cTn>
                              </p:par>
                            </p:childTnLst>
                          </p:cTn>
                        </p:par>
                      </p:childTnLst>
                    </p:cTn>
                  </p:par>
                </p:childTnLst>
              </p:cTn>
              <p:nextCondLst>
                <p:cond evt="onClick" delay="0">
                  <p:tgtEl>
                    <p:spTgt spid="9"/>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seq concurrent="1" nextAc="seek">
              <p:cTn id="14" restart="whenNotActive" fill="hold" evtFilter="cancelBubble" nodeType="interactiveSeq">
                <p:stCondLst>
                  <p:cond evt="onClick" delay="0">
                    <p:tgtEl>
                      <p:spTgt spid="10"/>
                    </p:tgtEl>
                  </p:cond>
                </p:stCondLst>
                <p:endSync evt="end" delay="0">
                  <p:rtn val="all"/>
                </p:endSync>
                <p:childTnLst>
                  <p:par>
                    <p:cTn id="15" fill="hold">
                      <p:stCondLst>
                        <p:cond delay="0"/>
                      </p:stCondLst>
                      <p:childTnLst>
                        <p:par>
                          <p:cTn id="16" fill="hold">
                            <p:stCondLst>
                              <p:cond delay="0"/>
                            </p:stCondLst>
                            <p:childTnLst>
                              <p:par>
                                <p:cTn id="17" presetID="1" presetClass="mediacall" presetSubtype="0" fill="hold" nodeType="clickEffect">
                                  <p:stCondLst>
                                    <p:cond delay="0"/>
                                  </p:stCondLst>
                                  <p:childTnLst>
                                    <p:cmd type="call" cmd="playFrom(0.0)">
                                      <p:cBhvr>
                                        <p:cTn id="18" dur="20013" fill="hold"/>
                                        <p:tgtEl>
                                          <p:spTgt spid="10"/>
                                        </p:tgtEl>
                                      </p:cBhvr>
                                    </p:cmd>
                                  </p:childTnLst>
                                </p:cTn>
                              </p:par>
                            </p:childTnLst>
                          </p:cTn>
                        </p:par>
                      </p:childTnLst>
                    </p:cTn>
                  </p:par>
                </p:childTnLst>
              </p:cTn>
              <p:nextCondLst>
                <p:cond evt="onClick" delay="0">
                  <p:tgtEl>
                    <p:spTgt spid="10"/>
                  </p:tgtEl>
                </p:cond>
              </p:nextCondLst>
            </p:seq>
            <p:audio>
              <p:cMediaNode>
                <p:cTn id="19"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seq concurrent="1" nextAc="seek">
              <p:cTn id="20" restart="whenNotActive" fill="hold" evtFilter="cancelBubble" nodeType="interactiveSeq">
                <p:stCondLst>
                  <p:cond evt="onClick" delay="0">
                    <p:tgtEl>
                      <p:spTgt spid="11"/>
                    </p:tgtEl>
                  </p:cond>
                </p:stCondLst>
                <p:endSync evt="end" delay="0">
                  <p:rtn val="all"/>
                </p:endSync>
                <p:childTnLst>
                  <p:par>
                    <p:cTn id="21" fill="hold">
                      <p:stCondLst>
                        <p:cond delay="0"/>
                      </p:stCondLst>
                      <p:childTnLst>
                        <p:par>
                          <p:cTn id="22" fill="hold">
                            <p:stCondLst>
                              <p:cond delay="0"/>
                            </p:stCondLst>
                            <p:childTnLst>
                              <p:par>
                                <p:cTn id="23" presetID="1" presetClass="mediacall" presetSubtype="0" fill="hold" nodeType="clickEffect">
                                  <p:stCondLst>
                                    <p:cond delay="0"/>
                                  </p:stCondLst>
                                  <p:childTnLst>
                                    <p:cmd type="call" cmd="playFrom(0.0)">
                                      <p:cBhvr>
                                        <p:cTn id="24" dur="20013" fill="hold"/>
                                        <p:tgtEl>
                                          <p:spTgt spid="11"/>
                                        </p:tgtEl>
                                      </p:cBhvr>
                                    </p:cmd>
                                  </p:childTnLst>
                                </p:cTn>
                              </p:par>
                            </p:childTnLst>
                          </p:cTn>
                        </p:par>
                      </p:childTnLst>
                    </p:cTn>
                  </p:par>
                </p:childTnLst>
              </p:cTn>
              <p:nextCondLst>
                <p:cond evt="onClick" delay="0">
                  <p:tgtEl>
                    <p:spTgt spid="11"/>
                  </p:tgtEl>
                </p:cond>
              </p:nextCondLst>
            </p:seq>
            <p:audio>
              <p:cMediaNode>
                <p:cTn id="25" fill="hold" display="0">
                  <p:stCondLst>
                    <p:cond delay="indefinite"/>
                  </p:stCondLst>
                  <p:endCondLst>
                    <p:cond evt="onNext" delay="0">
                      <p:tgtEl>
                        <p:sldTgt/>
                      </p:tgtEl>
                    </p:cond>
                    <p:cond evt="onPrev" delay="0">
                      <p:tgtEl>
                        <p:sldTgt/>
                      </p:tgtEl>
                    </p:cond>
                    <p:cond evt="onStopAudio" delay="0">
                      <p:tgtEl>
                        <p:sldTgt/>
                      </p:tgtEl>
                    </p:cond>
                  </p:endCondLst>
                </p:cTn>
                <p:tgtEl>
                  <p:spTgt spid="11"/>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rgbClr val="FF0000"/>
                </a:solidFill>
              </a:rPr>
              <a:t>Тихий океан</a:t>
            </a:r>
            <a:endParaRPr lang="ru-RU" i="1" dirty="0">
              <a:solidFill>
                <a:srgbClr val="FF0000"/>
              </a:solidFill>
            </a:endParaRPr>
          </a:p>
        </p:txBody>
      </p:sp>
      <p:sp>
        <p:nvSpPr>
          <p:cNvPr id="3" name="Содержимое 2"/>
          <p:cNvSpPr>
            <a:spLocks noGrp="1"/>
          </p:cNvSpPr>
          <p:nvPr>
            <p:ph idx="1"/>
          </p:nvPr>
        </p:nvSpPr>
        <p:spPr/>
        <p:txBody>
          <a:bodyPr>
            <a:normAutofit fontScale="40000" lnSpcReduction="20000"/>
          </a:bodyPr>
          <a:lstStyle/>
          <a:p>
            <a:pPr fontAlgn="base"/>
            <a:r>
              <a:rPr lang="ru-RU" b="1" u="sng" dirty="0" smtClean="0">
                <a:solidFill>
                  <a:schemeClr val="tx2">
                    <a:lumMod val="75000"/>
                  </a:schemeClr>
                </a:solidFill>
              </a:rPr>
              <a:t>Тихий океан</a:t>
            </a:r>
            <a:endParaRPr lang="ru-RU" dirty="0" smtClean="0">
              <a:solidFill>
                <a:schemeClr val="tx2">
                  <a:lumMod val="75000"/>
                </a:schemeClr>
              </a:solidFill>
            </a:endParaRPr>
          </a:p>
          <a:p>
            <a:pPr fontAlgn="base"/>
            <a:r>
              <a:rPr lang="ru-RU" dirty="0" smtClean="0">
                <a:solidFill>
                  <a:schemeClr val="tx2">
                    <a:lumMod val="75000"/>
                  </a:schemeClr>
                </a:solidFill>
              </a:rPr>
              <a:t>Площадь Тихого океана на 28,7 </a:t>
            </a:r>
            <a:r>
              <a:rPr lang="ru-RU" dirty="0" err="1" smtClean="0">
                <a:solidFill>
                  <a:schemeClr val="tx2">
                    <a:lumMod val="75000"/>
                  </a:schemeClr>
                </a:solidFill>
              </a:rPr>
              <a:t>млн</a:t>
            </a:r>
            <a:r>
              <a:rPr lang="ru-RU" dirty="0" smtClean="0">
                <a:solidFill>
                  <a:schemeClr val="tx2">
                    <a:lumMod val="75000"/>
                  </a:schemeClr>
                </a:solidFill>
              </a:rPr>
              <a:t> квадратных километров больше, чем площадь всей суши на Земле. На его месте можно было бы 10 раз разместить Россию. </a:t>
            </a:r>
            <a:r>
              <a:rPr lang="ru-RU" b="1" dirty="0" err="1" smtClean="0">
                <a:solidFill>
                  <a:schemeClr val="tx2">
                    <a:lumMod val="75000"/>
                  </a:schemeClr>
                </a:solidFill>
              </a:rPr>
              <a:t>Фернан</a:t>
            </a:r>
            <a:r>
              <a:rPr lang="ru-RU" b="1" dirty="0" smtClean="0">
                <a:solidFill>
                  <a:schemeClr val="tx2">
                    <a:lumMod val="75000"/>
                  </a:schemeClr>
                </a:solidFill>
              </a:rPr>
              <a:t> Магел</a:t>
            </a:r>
            <a:r>
              <a:rPr lang="ru-RU" dirty="0" smtClean="0">
                <a:solidFill>
                  <a:schemeClr val="tx2">
                    <a:lumMod val="75000"/>
                  </a:schemeClr>
                </a:solidFill>
              </a:rPr>
              <a:t>лан назвал этот океан Тихим, потому что за более чем </a:t>
            </a:r>
            <a:r>
              <a:rPr lang="ru-RU" b="1" dirty="0" smtClean="0">
                <a:solidFill>
                  <a:schemeClr val="tx2">
                    <a:lumMod val="75000"/>
                  </a:schemeClr>
                </a:solidFill>
              </a:rPr>
              <a:t>110 дней</a:t>
            </a:r>
            <a:r>
              <a:rPr lang="ru-RU" dirty="0" smtClean="0">
                <a:solidFill>
                  <a:schemeClr val="tx2">
                    <a:lumMod val="75000"/>
                  </a:schemeClr>
                </a:solidFill>
              </a:rPr>
              <a:t>, потребовавшихся, чтобы его пересечь, его экспедиция не столкнулась ни с одним ураганом.</a:t>
            </a:r>
          </a:p>
          <a:p>
            <a:pPr fontAlgn="base"/>
            <a:r>
              <a:rPr lang="ru-RU" dirty="0" smtClean="0">
                <a:solidFill>
                  <a:schemeClr val="tx2">
                    <a:lumMod val="75000"/>
                  </a:schemeClr>
                </a:solidFill>
              </a:rPr>
              <a:t>Возраст Тихого океана впечатляет — около </a:t>
            </a:r>
            <a:r>
              <a:rPr lang="ru-RU" b="1" dirty="0" smtClean="0">
                <a:solidFill>
                  <a:schemeClr val="tx2">
                    <a:lumMod val="75000"/>
                  </a:schemeClr>
                </a:solidFill>
              </a:rPr>
              <a:t>750 </a:t>
            </a:r>
            <a:r>
              <a:rPr lang="ru-RU" b="1" dirty="0" err="1" smtClean="0">
                <a:solidFill>
                  <a:schemeClr val="tx2">
                    <a:lumMod val="75000"/>
                  </a:schemeClr>
                </a:solidFill>
              </a:rPr>
              <a:t>млн</a:t>
            </a:r>
            <a:r>
              <a:rPr lang="ru-RU" b="1" dirty="0" smtClean="0">
                <a:solidFill>
                  <a:schemeClr val="tx2">
                    <a:lumMod val="75000"/>
                  </a:schemeClr>
                </a:solidFill>
              </a:rPr>
              <a:t> лет</a:t>
            </a:r>
            <a:r>
              <a:rPr lang="ru-RU" dirty="0" smtClean="0">
                <a:solidFill>
                  <a:schemeClr val="tx2">
                    <a:lumMod val="75000"/>
                  </a:schemeClr>
                </a:solidFill>
              </a:rPr>
              <a:t>. Он вдвое древнее самых древних динозавров, когда-либо бродивших по Земле.</a:t>
            </a:r>
          </a:p>
          <a:p>
            <a:pPr fontAlgn="base"/>
            <a:r>
              <a:rPr lang="ru-RU" b="1" dirty="0" smtClean="0">
                <a:solidFill>
                  <a:schemeClr val="tx2">
                    <a:lumMod val="75000"/>
                  </a:schemeClr>
                </a:solidFill>
              </a:rPr>
              <a:t>Средняя его глубина</a:t>
            </a:r>
            <a:r>
              <a:rPr lang="ru-RU" dirty="0" smtClean="0">
                <a:solidFill>
                  <a:schemeClr val="tx2">
                    <a:lumMod val="75000"/>
                  </a:schemeClr>
                </a:solidFill>
              </a:rPr>
              <a:t> больше, чем в любом другом океане. Она лишь немного не дотягивает до </a:t>
            </a:r>
            <a:r>
              <a:rPr lang="ru-RU" b="1" dirty="0" smtClean="0">
                <a:solidFill>
                  <a:schemeClr val="tx2">
                    <a:lumMod val="75000"/>
                  </a:schemeClr>
                </a:solidFill>
              </a:rPr>
              <a:t>4 километров</a:t>
            </a:r>
            <a:r>
              <a:rPr lang="ru-RU" dirty="0" smtClean="0">
                <a:solidFill>
                  <a:schemeClr val="tx2">
                    <a:lumMod val="75000"/>
                  </a:schemeClr>
                </a:solidFill>
              </a:rPr>
              <a:t>, и составляет 3984 метра.</a:t>
            </a:r>
          </a:p>
          <a:p>
            <a:pPr fontAlgn="base"/>
            <a:r>
              <a:rPr lang="ru-RU" dirty="0" smtClean="0">
                <a:solidFill>
                  <a:schemeClr val="tx2">
                    <a:lumMod val="75000"/>
                  </a:schemeClr>
                </a:solidFill>
              </a:rPr>
              <a:t>Всего здесь водится около </a:t>
            </a:r>
            <a:r>
              <a:rPr lang="ru-RU" b="1" dirty="0" smtClean="0">
                <a:solidFill>
                  <a:schemeClr val="tx2">
                    <a:lumMod val="75000"/>
                  </a:schemeClr>
                </a:solidFill>
              </a:rPr>
              <a:t>100 тысяч видов живых существ</a:t>
            </a:r>
            <a:endParaRPr lang="ru-RU" dirty="0" smtClean="0">
              <a:solidFill>
                <a:schemeClr val="tx2">
                  <a:lumMod val="75000"/>
                </a:schemeClr>
              </a:solidFill>
            </a:endParaRPr>
          </a:p>
          <a:p>
            <a:pPr fontAlgn="base"/>
            <a:r>
              <a:rPr lang="ru-RU" b="1" dirty="0" smtClean="0">
                <a:solidFill>
                  <a:schemeClr val="tx2">
                    <a:lumMod val="75000"/>
                  </a:schemeClr>
                </a:solidFill>
              </a:rPr>
              <a:t>Северный морской лев</a:t>
            </a:r>
            <a:r>
              <a:rPr lang="ru-RU" dirty="0" smtClean="0">
                <a:solidFill>
                  <a:schemeClr val="tx2">
                    <a:lumMod val="75000"/>
                  </a:schemeClr>
                </a:solidFill>
              </a:rPr>
              <a:t> – крупнейший в семействе ушастых тюленей. Может вырастать до 3 м и весить до полтонны. Своё видовое название эти морские животные получили из-за массивной шеи с гривой, подобной львиной. Встречаются они преимущественно на севере Тихого океана.</a:t>
            </a:r>
          </a:p>
          <a:p>
            <a:pPr fontAlgn="base"/>
            <a:r>
              <a:rPr lang="ru-RU" dirty="0" err="1" smtClean="0">
                <a:solidFill>
                  <a:schemeClr val="tx2">
                    <a:lumMod val="75000"/>
                  </a:schemeClr>
                </a:solidFill>
              </a:rPr>
              <a:t>Архитеутис</a:t>
            </a:r>
            <a:r>
              <a:rPr lang="ru-RU" dirty="0" smtClean="0">
                <a:solidFill>
                  <a:schemeClr val="tx2">
                    <a:lumMod val="75000"/>
                  </a:schemeClr>
                </a:solidFill>
              </a:rPr>
              <a:t> – глубоководный кальмар, которого очень трудно обнаружить на тихоокеанских просторах, хотя именно они – главное место его обитания. Его длина может достигать 13 м. Встречается в основном вблизи Японии.</a:t>
            </a:r>
          </a:p>
          <a:p>
            <a:pPr lvl="0" fontAlgn="base"/>
            <a:r>
              <a:rPr lang="ru-RU" dirty="0" smtClean="0">
                <a:solidFill>
                  <a:schemeClr val="tx2">
                    <a:lumMod val="75000"/>
                  </a:schemeClr>
                </a:solidFill>
              </a:rPr>
              <a:t>А еще –это </a:t>
            </a:r>
            <a:r>
              <a:rPr lang="ru-RU" b="1" dirty="0" smtClean="0">
                <a:solidFill>
                  <a:schemeClr val="tx2">
                    <a:lumMod val="75000"/>
                  </a:schemeClr>
                </a:solidFill>
              </a:rPr>
              <a:t>место военных испытаний</a:t>
            </a:r>
            <a:r>
              <a:rPr lang="ru-RU" dirty="0" smtClean="0">
                <a:solidFill>
                  <a:schemeClr val="tx2">
                    <a:lumMod val="75000"/>
                  </a:schemeClr>
                </a:solidFill>
              </a:rPr>
              <a:t>. В ходе Второй Мировой войны и различных военных испытаний на островах Тихого океана было взорвано в общей сложности 67 атомных и водородных бомб, что негативно сказалось на </a:t>
            </a:r>
            <a:r>
              <a:rPr lang="ru-RU" dirty="0" smtClean="0">
                <a:solidFill>
                  <a:schemeClr val="tx2">
                    <a:lumMod val="75000"/>
                  </a:schemeClr>
                </a:solidFill>
                <a:hlinkClick r:id="rId2" tooltip="50 интересных фактов об экологии"/>
              </a:rPr>
              <a:t>экологии</a:t>
            </a:r>
            <a:r>
              <a:rPr lang="ru-RU" dirty="0" smtClean="0">
                <a:solidFill>
                  <a:schemeClr val="tx2">
                    <a:lumMod val="75000"/>
                  </a:schemeClr>
                </a:solidFill>
              </a:rPr>
              <a:t> отдельных его регионов.</a:t>
            </a:r>
          </a:p>
          <a:p>
            <a:pPr lvl="0" fontAlgn="base"/>
            <a:r>
              <a:rPr lang="ru-RU" dirty="0" smtClean="0">
                <a:solidFill>
                  <a:schemeClr val="tx2">
                    <a:lumMod val="75000"/>
                  </a:schemeClr>
                </a:solidFill>
              </a:rPr>
              <a:t>Именно в южной части Тихого океана затапливаются отслужившие своё космические станции, спутники и другие космические аппараты. Это место выбрано из-за его безлюдности.</a:t>
            </a:r>
          </a:p>
          <a:p>
            <a:pPr fontAlgn="base"/>
            <a:r>
              <a:rPr lang="ru-RU" dirty="0" smtClean="0">
                <a:solidFill>
                  <a:schemeClr val="tx2">
                    <a:lumMod val="75000"/>
                  </a:schemeClr>
                </a:solidFill>
              </a:rPr>
              <a:t>Океанские течения сносят сюда разнообразный хлам, который человечество выбрасывает. Большое тихоокеанское мусорное пятно содержит в себе более </a:t>
            </a:r>
            <a:r>
              <a:rPr lang="ru-RU" b="1" dirty="0" smtClean="0">
                <a:solidFill>
                  <a:schemeClr val="tx2">
                    <a:lumMod val="75000"/>
                  </a:schemeClr>
                </a:solidFill>
              </a:rPr>
              <a:t>100 </a:t>
            </a:r>
            <a:r>
              <a:rPr lang="ru-RU" b="1" dirty="0" err="1" smtClean="0">
                <a:solidFill>
                  <a:schemeClr val="tx2">
                    <a:lumMod val="75000"/>
                  </a:schemeClr>
                </a:solidFill>
              </a:rPr>
              <a:t>млн</a:t>
            </a:r>
            <a:r>
              <a:rPr lang="ru-RU" b="1" dirty="0" smtClean="0">
                <a:solidFill>
                  <a:schemeClr val="tx2">
                    <a:lumMod val="75000"/>
                  </a:schemeClr>
                </a:solidFill>
              </a:rPr>
              <a:t> тонн мусора</a:t>
            </a:r>
            <a:r>
              <a:rPr lang="ru-RU" dirty="0" smtClean="0">
                <a:solidFill>
                  <a:schemeClr val="tx2">
                    <a:lumMod val="75000"/>
                  </a:schemeClr>
                </a:solidFill>
              </a:rPr>
              <a:t>, в основном пластика</a:t>
            </a:r>
          </a:p>
          <a:p>
            <a:pPr fontAlgn="base"/>
            <a:r>
              <a:rPr lang="ru-RU" dirty="0" smtClean="0">
                <a:solidFill>
                  <a:schemeClr val="tx2">
                    <a:lumMod val="75000"/>
                  </a:schemeClr>
                </a:solidFill>
              </a:rPr>
              <a:t> </a:t>
            </a:r>
          </a:p>
          <a:p>
            <a:endParaRPr lang="ru-RU" dirty="0">
              <a:solidFill>
                <a:schemeClr val="tx2">
                  <a:lumMod val="75000"/>
                </a:schemeClr>
              </a:solidFill>
            </a:endParaRPr>
          </a:p>
        </p:txBody>
      </p:sp>
    </p:spTree>
  </p:cSld>
  <p:clrMapOvr>
    <a:masterClrMapping/>
  </p:clrMapOvr>
  <p:transition>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home\Desktop\фон география\img1.jpg"/>
          <p:cNvPicPr>
            <a:picLocks noChangeAspect="1" noChangeArrowheads="1"/>
          </p:cNvPicPr>
          <p:nvPr/>
        </p:nvPicPr>
        <p:blipFill>
          <a:blip r:embed="rId2">
            <a:lum bright="33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214282" y="214290"/>
            <a:ext cx="8929718" cy="1143000"/>
          </a:xfrm>
        </p:spPr>
        <p:txBody>
          <a:bodyPr>
            <a:noAutofit/>
          </a:bodyPr>
          <a:lstStyle/>
          <a:p>
            <a:r>
              <a:rPr lang="en-US" sz="3200" b="1" dirty="0"/>
              <a:t>Listen to the text and complete the sentences</a:t>
            </a:r>
            <a:r>
              <a:rPr lang="en-US" sz="3200" b="1" dirty="0" smtClean="0"/>
              <a:t>.</a:t>
            </a:r>
            <a:br>
              <a:rPr lang="en-US" sz="3200" b="1" dirty="0" smtClean="0"/>
            </a:br>
            <a:r>
              <a:rPr lang="en-US" sz="2000" b="1" dirty="0" smtClean="0">
                <a:hlinkClick r:id="rId3"/>
              </a:rPr>
              <a:t>https://rosuchebnik.ru/kompleks/rainbow/audio/uchebnik6-2/</a:t>
            </a:r>
            <a:endParaRPr lang="ru-RU" sz="2000" b="1" dirty="0"/>
          </a:p>
        </p:txBody>
      </p:sp>
      <p:pic>
        <p:nvPicPr>
          <p:cNvPr id="5122" name="Picture 2"/>
          <p:cNvPicPr>
            <a:picLocks noGrp="1" noChangeAspect="1" noChangeArrowheads="1"/>
          </p:cNvPicPr>
          <p:nvPr>
            <p:ph idx="1"/>
          </p:nvPr>
        </p:nvPicPr>
        <p:blipFill>
          <a:blip r:embed="rId4"/>
          <a:srcRect/>
          <a:stretch>
            <a:fillRect/>
          </a:stretch>
        </p:blipFill>
        <p:spPr bwMode="auto">
          <a:xfrm>
            <a:off x="357158" y="1357298"/>
            <a:ext cx="8501123" cy="5156418"/>
          </a:xfrm>
          <a:prstGeom prst="rect">
            <a:avLst/>
          </a:prstGeom>
          <a:noFill/>
          <a:ln w="9525">
            <a:noFill/>
            <a:miter lim="800000"/>
            <a:headEnd/>
            <a:tailEnd/>
          </a:ln>
          <a:effectLst/>
        </p:spPr>
      </p:pic>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rgbClr val="FF0000"/>
                </a:solidFill>
              </a:rPr>
              <a:t>Индийский океан</a:t>
            </a:r>
            <a:endParaRPr lang="ru-RU" i="1" dirty="0">
              <a:solidFill>
                <a:srgbClr val="FF0000"/>
              </a:solidFill>
            </a:endParaRPr>
          </a:p>
        </p:txBody>
      </p:sp>
      <p:sp>
        <p:nvSpPr>
          <p:cNvPr id="3" name="Содержимое 2"/>
          <p:cNvSpPr>
            <a:spLocks noGrp="1"/>
          </p:cNvSpPr>
          <p:nvPr>
            <p:ph idx="1"/>
          </p:nvPr>
        </p:nvSpPr>
        <p:spPr>
          <a:xfrm>
            <a:off x="428596" y="1214422"/>
            <a:ext cx="8258204" cy="4911741"/>
          </a:xfrm>
        </p:spPr>
        <p:txBody>
          <a:bodyPr>
            <a:normAutofit fontScale="25000" lnSpcReduction="20000"/>
          </a:bodyPr>
          <a:lstStyle/>
          <a:p>
            <a:r>
              <a:rPr lang="ru-RU" sz="5600" b="1" u="sng" dirty="0" err="1" smtClean="0">
                <a:solidFill>
                  <a:schemeClr val="tx2"/>
                </a:solidFill>
              </a:rPr>
              <a:t>Индиийский</a:t>
            </a:r>
            <a:r>
              <a:rPr lang="ru-RU" sz="5600" b="1" u="sng" dirty="0" smtClean="0">
                <a:solidFill>
                  <a:schemeClr val="tx2"/>
                </a:solidFill>
              </a:rPr>
              <a:t> океан</a:t>
            </a:r>
            <a:endParaRPr lang="ru-RU" sz="5600" dirty="0" smtClean="0">
              <a:solidFill>
                <a:schemeClr val="tx2"/>
              </a:solidFill>
            </a:endParaRPr>
          </a:p>
          <a:p>
            <a:r>
              <a:rPr lang="ru-RU" sz="5600" dirty="0" smtClean="0">
                <a:solidFill>
                  <a:schemeClr val="tx2"/>
                </a:solidFill>
              </a:rPr>
              <a:t>Индийский океан - это третий по площади и глубине океан Земли, самый тёплый из всех океанов.</a:t>
            </a:r>
          </a:p>
          <a:p>
            <a:r>
              <a:rPr lang="ru-RU" sz="5600" dirty="0" smtClean="0">
                <a:solidFill>
                  <a:schemeClr val="tx2"/>
                </a:solidFill>
              </a:rPr>
              <a:t>Современные очертания океан приобрёл только 25 </a:t>
            </a:r>
            <a:r>
              <a:rPr lang="ru-RU" sz="5600" dirty="0" err="1" smtClean="0">
                <a:solidFill>
                  <a:schemeClr val="tx2"/>
                </a:solidFill>
              </a:rPr>
              <a:t>млн</a:t>
            </a:r>
            <a:r>
              <a:rPr lang="ru-RU" sz="5600" dirty="0" smtClean="0">
                <a:solidFill>
                  <a:schemeClr val="tx2"/>
                </a:solidFill>
              </a:rPr>
              <a:t> лет назад. </a:t>
            </a:r>
          </a:p>
          <a:p>
            <a:r>
              <a:rPr lang="ru-RU" sz="5600" dirty="0" smtClean="0">
                <a:solidFill>
                  <a:schemeClr val="tx2"/>
                </a:solidFill>
              </a:rPr>
              <a:t>Название Индийский океан получил в честь Индии. Он относительно молод, намного моложе, чем многие горы на нашей планете. Учёные установили, что образовался он примерно 120-140 </a:t>
            </a:r>
            <a:r>
              <a:rPr lang="ru-RU" sz="5600" dirty="0" err="1" smtClean="0">
                <a:solidFill>
                  <a:schemeClr val="tx2"/>
                </a:solidFill>
              </a:rPr>
              <a:t>млн</a:t>
            </a:r>
            <a:r>
              <a:rPr lang="ru-RU" sz="5600" dirty="0" smtClean="0">
                <a:solidFill>
                  <a:schemeClr val="tx2"/>
                </a:solidFill>
              </a:rPr>
              <a:t> лет назад</a:t>
            </a:r>
          </a:p>
          <a:p>
            <a:pPr fontAlgn="base"/>
            <a:r>
              <a:rPr lang="ru-RU" sz="5600" dirty="0" smtClean="0">
                <a:solidFill>
                  <a:schemeClr val="tx2"/>
                </a:solidFill>
              </a:rPr>
              <a:t>Первобытные люди пересекали Индийский океан ещё 40-50 тысяч лет назад. Судя по всему, именно так первые поселенцы добрались из Азии до Австралии. Высота приливов в некоторых его уголках бьёт все рекорды. В среднем она составляет лишь пару-тройку метров, но возле берегов Индии, около </a:t>
            </a:r>
            <a:r>
              <a:rPr lang="ru-RU" sz="5600" dirty="0" err="1" smtClean="0">
                <a:solidFill>
                  <a:schemeClr val="tx2"/>
                </a:solidFill>
              </a:rPr>
              <a:t>Мумбаи</a:t>
            </a:r>
            <a:r>
              <a:rPr lang="ru-RU" sz="5600" dirty="0" smtClean="0">
                <a:solidFill>
                  <a:schemeClr val="tx2"/>
                </a:solidFill>
              </a:rPr>
              <a:t>, она может достигать 5-6 метров, а около Австралии, возле города Дарвин, и вовсе 7-8 метров.</a:t>
            </a:r>
          </a:p>
          <a:p>
            <a:pPr fontAlgn="base"/>
            <a:r>
              <a:rPr lang="ru-RU" sz="5600" dirty="0" smtClean="0">
                <a:solidFill>
                  <a:schemeClr val="tx2"/>
                </a:solidFill>
              </a:rPr>
              <a:t> В Индийском океане чаще, чем в любых других, фиксируются </a:t>
            </a:r>
            <a:r>
              <a:rPr lang="ru-RU" sz="5600" dirty="0" err="1" smtClean="0">
                <a:solidFill>
                  <a:schemeClr val="tx2"/>
                </a:solidFill>
              </a:rPr>
              <a:t>кейпроллеры</a:t>
            </a:r>
            <a:r>
              <a:rPr lang="ru-RU" sz="5600" dirty="0" smtClean="0">
                <a:solidFill>
                  <a:schemeClr val="tx2"/>
                </a:solidFill>
              </a:rPr>
              <a:t> – особые одиночные волны, имеющие аномально большую высоту в 15-20 метров. Выше всего вероятность встречи с ними возле берегов Африки</a:t>
            </a:r>
          </a:p>
          <a:p>
            <a:pPr fontAlgn="base"/>
            <a:r>
              <a:rPr lang="ru-RU" sz="5600" dirty="0" smtClean="0">
                <a:solidFill>
                  <a:schemeClr val="tx2"/>
                </a:solidFill>
              </a:rPr>
              <a:t>Иногда очевидцам удавалось наблюдать на океанской поверхности очень странное явление – светящиеся круги. Это явление до сих пор не изучено должным образом, но, скорее всего, оно вызвано колониями светящихся в темноте микроорганизмов.</a:t>
            </a:r>
          </a:p>
          <a:p>
            <a:pPr fontAlgn="base"/>
            <a:r>
              <a:rPr lang="ru-RU" sz="5600" dirty="0" smtClean="0">
                <a:solidFill>
                  <a:schemeClr val="tx2"/>
                </a:solidFill>
              </a:rPr>
              <a:t>Самыми опасными из всех существующих медуз являются морские осы. Водятся они в теплых водах Индийского и Тихого океанов. Яд морской осы настолько силен, что при попадании в кровь способен за несколько минут остановить сердце человека. В поисках корма эти смертоносные существа иногда, к величайшему сожалению, подходят очень близко к берегу.</a:t>
            </a:r>
          </a:p>
          <a:p>
            <a:pPr fontAlgn="base"/>
            <a:r>
              <a:rPr lang="ru-RU" sz="5600" dirty="0" smtClean="0">
                <a:solidFill>
                  <a:schemeClr val="tx2"/>
                </a:solidFill>
              </a:rPr>
              <a:t>Именно на Индийский океан приходится большая часть </a:t>
            </a:r>
            <a:r>
              <a:rPr lang="ru-RU" sz="5600" b="1" dirty="0" smtClean="0">
                <a:solidFill>
                  <a:schemeClr val="tx2"/>
                </a:solidFill>
              </a:rPr>
              <a:t>нападений </a:t>
            </a:r>
            <a:r>
              <a:rPr lang="ru-RU" sz="5600" b="1" dirty="0" smtClean="0">
                <a:solidFill>
                  <a:schemeClr val="tx2"/>
                </a:solidFill>
                <a:hlinkClick r:id="rId2" tooltip="50 интересных фактов об акулах"/>
              </a:rPr>
              <a:t>акул</a:t>
            </a:r>
            <a:r>
              <a:rPr lang="ru-RU" sz="5600" dirty="0" smtClean="0">
                <a:solidFill>
                  <a:schemeClr val="tx2"/>
                </a:solidFill>
              </a:rPr>
              <a:t> на людей. </a:t>
            </a:r>
          </a:p>
          <a:p>
            <a:pPr fontAlgn="base"/>
            <a:r>
              <a:rPr lang="ru-RU" sz="5600" dirty="0" smtClean="0">
                <a:solidFill>
                  <a:schemeClr val="tx2"/>
                </a:solidFill>
              </a:rPr>
              <a:t> </a:t>
            </a:r>
          </a:p>
          <a:p>
            <a:pPr fontAlgn="base"/>
            <a:r>
              <a:rPr lang="ru-RU" sz="5600" dirty="0" smtClean="0">
                <a:solidFill>
                  <a:schemeClr val="tx2"/>
                </a:solidFill>
              </a:rPr>
              <a:t> </a:t>
            </a:r>
            <a:endParaRPr lang="ru-RU" dirty="0" smtClean="0">
              <a:solidFill>
                <a:schemeClr val="tx2"/>
              </a:solidFill>
            </a:endParaRPr>
          </a:p>
          <a:p>
            <a:endParaRPr lang="ru-RU" dirty="0"/>
          </a:p>
        </p:txBody>
      </p:sp>
    </p:spTree>
  </p:cSld>
  <p:clrMapOvr>
    <a:masterClrMapping/>
  </p:clrMapOvr>
  <p:transition>
    <p:zoom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Users\home\Desktop\фон география\img1.jpg"/>
          <p:cNvPicPr>
            <a:picLocks noChangeAspect="1" noChangeArrowheads="1"/>
          </p:cNvPicPr>
          <p:nvPr/>
        </p:nvPicPr>
        <p:blipFill>
          <a:blip r:embed="rId2">
            <a:lum bright="33000"/>
          </a:blip>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714348" y="428604"/>
            <a:ext cx="8229600" cy="857256"/>
          </a:xfrm>
        </p:spPr>
        <p:txBody>
          <a:bodyPr/>
          <a:lstStyle/>
          <a:p>
            <a:r>
              <a:rPr lang="en-US" dirty="0"/>
              <a:t>Check your answers.</a:t>
            </a:r>
            <a:endParaRPr lang="ru-RU" dirty="0"/>
          </a:p>
        </p:txBody>
      </p:sp>
      <p:sp>
        <p:nvSpPr>
          <p:cNvPr id="3" name="Содержимое 2"/>
          <p:cNvSpPr>
            <a:spLocks noGrp="1"/>
          </p:cNvSpPr>
          <p:nvPr>
            <p:ph idx="1"/>
          </p:nvPr>
        </p:nvSpPr>
        <p:spPr>
          <a:xfrm>
            <a:off x="0" y="1643050"/>
            <a:ext cx="9001156" cy="5000660"/>
          </a:xfrm>
        </p:spPr>
        <p:txBody>
          <a:bodyPr>
            <a:noAutofit/>
          </a:bodyPr>
          <a:lstStyle/>
          <a:p>
            <a:pPr marL="514350" indent="-514350">
              <a:buFont typeface="+mj-lt"/>
              <a:buAutoNum type="arabicPeriod"/>
            </a:pPr>
            <a:r>
              <a:rPr lang="en-US" dirty="0"/>
              <a:t>The Atlantic Ocean is </a:t>
            </a:r>
            <a:r>
              <a:rPr lang="en-US" b="1" dirty="0"/>
              <a:t>smaller</a:t>
            </a:r>
            <a:r>
              <a:rPr lang="en-US" dirty="0"/>
              <a:t> than the Pacific Ocean.</a:t>
            </a:r>
          </a:p>
          <a:p>
            <a:pPr marL="514350" indent="-514350">
              <a:buFont typeface="+mj-lt"/>
              <a:buAutoNum type="arabicPeriod"/>
            </a:pPr>
            <a:r>
              <a:rPr lang="en-US" dirty="0"/>
              <a:t>The Arctic Ocean is </a:t>
            </a:r>
            <a:r>
              <a:rPr lang="en-US" b="1" dirty="0"/>
              <a:t>smaller</a:t>
            </a:r>
            <a:r>
              <a:rPr lang="en-US" dirty="0"/>
              <a:t> than the other three.</a:t>
            </a:r>
          </a:p>
          <a:p>
            <a:pPr marL="514350" indent="-514350">
              <a:buFont typeface="+mj-lt"/>
              <a:buAutoNum type="arabicPeriod"/>
            </a:pPr>
            <a:r>
              <a:rPr lang="en-US" dirty="0"/>
              <a:t>If you are going from </a:t>
            </a:r>
            <a:r>
              <a:rPr lang="en-US" b="1" dirty="0"/>
              <a:t>Asia to America</a:t>
            </a:r>
            <a:r>
              <a:rPr lang="en-US" dirty="0"/>
              <a:t>, you travel across the Pacific Ocean.</a:t>
            </a:r>
          </a:p>
          <a:p>
            <a:pPr marL="514350" indent="-514350">
              <a:buFont typeface="+mj-lt"/>
              <a:buAutoNum type="arabicPeriod"/>
            </a:pPr>
            <a:r>
              <a:rPr lang="en-US" dirty="0"/>
              <a:t>The Arctic Ocean is in the </a:t>
            </a:r>
            <a:r>
              <a:rPr lang="en-US" b="1" dirty="0"/>
              <a:t>north</a:t>
            </a:r>
            <a:r>
              <a:rPr lang="en-US" dirty="0"/>
              <a:t> and the Indian Ocean is in the </a:t>
            </a:r>
            <a:r>
              <a:rPr lang="en-US" b="1" dirty="0"/>
              <a:t>south</a:t>
            </a:r>
            <a:r>
              <a:rPr lang="en-US" dirty="0"/>
              <a:t>.</a:t>
            </a:r>
          </a:p>
          <a:p>
            <a:pPr marL="514350" indent="-514350">
              <a:buFont typeface="+mj-lt"/>
              <a:buAutoNum type="arabicPeriod"/>
            </a:pPr>
            <a:r>
              <a:rPr lang="en-US" dirty="0"/>
              <a:t>Now we </a:t>
            </a:r>
            <a:r>
              <a:rPr lang="en-US" b="1" dirty="0"/>
              <a:t>can</a:t>
            </a:r>
            <a:r>
              <a:rPr lang="en-US" dirty="0"/>
              <a:t> say that we know all about the oceans</a:t>
            </a:r>
            <a:r>
              <a:rPr lang="en-US" dirty="0" smtClean="0"/>
              <a:t>.</a:t>
            </a:r>
            <a:endParaRPr lang="en-US" dirty="0"/>
          </a:p>
        </p:txBody>
      </p:sp>
    </p:spTree>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i="1" dirty="0" smtClean="0">
                <a:solidFill>
                  <a:srgbClr val="FF0000"/>
                </a:solidFill>
              </a:rPr>
              <a:t>Северный Ледовитый океан</a:t>
            </a:r>
            <a:endParaRPr lang="ru-RU" i="1" dirty="0">
              <a:solidFill>
                <a:srgbClr val="FF0000"/>
              </a:solidFill>
            </a:endParaRPr>
          </a:p>
        </p:txBody>
      </p:sp>
      <p:sp>
        <p:nvSpPr>
          <p:cNvPr id="3" name="Содержимое 2"/>
          <p:cNvSpPr>
            <a:spLocks noGrp="1"/>
          </p:cNvSpPr>
          <p:nvPr>
            <p:ph idx="1"/>
          </p:nvPr>
        </p:nvSpPr>
        <p:spPr/>
        <p:txBody>
          <a:bodyPr>
            <a:normAutofit/>
          </a:bodyPr>
          <a:lstStyle/>
          <a:p>
            <a:r>
              <a:rPr lang="ru-RU" sz="1100" b="1" u="sng" dirty="0" smtClean="0">
                <a:solidFill>
                  <a:schemeClr val="tx2"/>
                </a:solidFill>
              </a:rPr>
              <a:t>Северный Ледовитый океан</a:t>
            </a:r>
            <a:endParaRPr lang="ru-RU" sz="1100" dirty="0" smtClean="0">
              <a:solidFill>
                <a:schemeClr val="tx2"/>
              </a:solidFill>
            </a:endParaRPr>
          </a:p>
          <a:p>
            <a:pPr fontAlgn="base"/>
            <a:r>
              <a:rPr lang="ru-RU" sz="1100" dirty="0" smtClean="0">
                <a:solidFill>
                  <a:schemeClr val="tx2"/>
                </a:solidFill>
              </a:rPr>
              <a:t>Из всех океанов Земли Северный Ледовитый занимает последнее место как по размерам, так и по средней глубине.</a:t>
            </a:r>
          </a:p>
          <a:p>
            <a:pPr fontAlgn="base"/>
            <a:r>
              <a:rPr lang="ru-RU" sz="1100" dirty="0" smtClean="0">
                <a:solidFill>
                  <a:schemeClr val="tx2"/>
                </a:solidFill>
              </a:rPr>
              <a:t>В картографии некоторых стран Европы этот океан именуется Арктическим. А кое-где его и вовсе пренебрежительно кличут Арктическим морем. </a:t>
            </a:r>
          </a:p>
          <a:p>
            <a:pPr fontAlgn="base"/>
            <a:r>
              <a:rPr lang="ru-RU" sz="1100" dirty="0" smtClean="0">
                <a:solidFill>
                  <a:schemeClr val="tx2"/>
                </a:solidFill>
              </a:rPr>
              <a:t>Сейчас здесь наблюдаются сильнейшие за 2000 лет климатические изменения в регионе, и площадь ежегодно замерзающих льдов медленно сокращается. Учёные связывают это с глобальным потеплением. </a:t>
            </a:r>
          </a:p>
          <a:p>
            <a:pPr fontAlgn="base"/>
            <a:r>
              <a:rPr lang="ru-RU" sz="1100" dirty="0" smtClean="0">
                <a:solidFill>
                  <a:schemeClr val="tx2"/>
                </a:solidFill>
              </a:rPr>
              <a:t>В водах Северного Ледовитого океана водится около </a:t>
            </a:r>
            <a:r>
              <a:rPr lang="ru-RU" sz="1100" b="1" dirty="0" smtClean="0">
                <a:solidFill>
                  <a:schemeClr val="tx2"/>
                </a:solidFill>
              </a:rPr>
              <a:t>150 различных видов рыб.</a:t>
            </a:r>
            <a:r>
              <a:rPr lang="ru-RU" sz="1100" dirty="0" smtClean="0">
                <a:solidFill>
                  <a:schemeClr val="tx2"/>
                </a:solidFill>
              </a:rPr>
              <a:t> Некоторые из них представляют промысловую ценность.</a:t>
            </a:r>
          </a:p>
          <a:p>
            <a:r>
              <a:rPr lang="ru-RU" sz="1100" b="1" dirty="0" smtClean="0">
                <a:solidFill>
                  <a:schemeClr val="tx2"/>
                </a:solidFill>
              </a:rPr>
              <a:t>Медузы</a:t>
            </a:r>
            <a:r>
              <a:rPr lang="ru-RU" sz="1100" dirty="0" smtClean="0">
                <a:solidFill>
                  <a:schemeClr val="tx2"/>
                </a:solidFill>
              </a:rPr>
              <a:t>, которые водятся в этих холодных водах, превосходят размерами своих южных сородичей. Некоторые из них достигают 2 метров в диаметре.</a:t>
            </a:r>
          </a:p>
          <a:p>
            <a:pPr fontAlgn="base"/>
            <a:r>
              <a:rPr lang="ru-RU" sz="1100" dirty="0" smtClean="0">
                <a:solidFill>
                  <a:schemeClr val="tx2"/>
                </a:solidFill>
              </a:rPr>
              <a:t>Здесь водятся </a:t>
            </a:r>
            <a:r>
              <a:rPr lang="ru-RU" sz="1100" b="1" dirty="0" smtClean="0">
                <a:solidFill>
                  <a:schemeClr val="tx2"/>
                </a:solidFill>
              </a:rPr>
              <a:t>арктические тюлен</a:t>
            </a:r>
            <a:r>
              <a:rPr lang="ru-RU" sz="1100" dirty="0" smtClean="0">
                <a:solidFill>
                  <a:schemeClr val="tx2"/>
                </a:solidFill>
              </a:rPr>
              <a:t>и, самые крупные из всех. Вес взрослых особей может достигать 200 кг.</a:t>
            </a:r>
          </a:p>
          <a:p>
            <a:r>
              <a:rPr lang="ru-RU" sz="1100" b="1" dirty="0" smtClean="0">
                <a:solidFill>
                  <a:schemeClr val="tx2"/>
                </a:solidFill>
              </a:rPr>
              <a:t>Белый медведь</a:t>
            </a:r>
            <a:r>
              <a:rPr lang="ru-RU" sz="1100" dirty="0" smtClean="0">
                <a:solidFill>
                  <a:schemeClr val="tx2"/>
                </a:solidFill>
              </a:rPr>
              <a:t> – самое крупное из хищников млекопитающее с весом от 800 до 1000 кг. </a:t>
            </a:r>
            <a:r>
              <a:rPr lang="ru-RU" sz="1100" b="1" dirty="0" smtClean="0">
                <a:solidFill>
                  <a:schemeClr val="tx2"/>
                </a:solidFill>
              </a:rPr>
              <a:t>П</a:t>
            </a:r>
            <a:r>
              <a:rPr lang="ru-RU" sz="1100" dirty="0" smtClean="0">
                <a:solidFill>
                  <a:schemeClr val="tx2"/>
                </a:solidFill>
              </a:rPr>
              <a:t>утешествуют по Северному Ледовитому океану на плавучих льдах, иногда преодолевая таким способом по несколько тысяч километров. </a:t>
            </a:r>
          </a:p>
          <a:p>
            <a:r>
              <a:rPr lang="ru-RU" sz="1100" b="1" dirty="0" smtClean="0">
                <a:solidFill>
                  <a:schemeClr val="tx2"/>
                </a:solidFill>
              </a:rPr>
              <a:t>Синий или </a:t>
            </a:r>
            <a:r>
              <a:rPr lang="ru-RU" sz="1100" b="1" dirty="0" err="1" smtClean="0">
                <a:solidFill>
                  <a:schemeClr val="tx2"/>
                </a:solidFill>
              </a:rPr>
              <a:t>голубой</a:t>
            </a:r>
            <a:r>
              <a:rPr lang="ru-RU" sz="1100" b="1" dirty="0" smtClean="0">
                <a:solidFill>
                  <a:schemeClr val="tx2"/>
                </a:solidFill>
              </a:rPr>
              <a:t> кит</a:t>
            </a:r>
            <a:r>
              <a:rPr lang="ru-RU" sz="1100" dirty="0" smtClean="0">
                <a:solidFill>
                  <a:schemeClr val="tx2"/>
                </a:solidFill>
              </a:rPr>
              <a:t> — самое крупное животное на Земле. Масса взрослого синего кита — 100—120 тонн. Занесён в Красную Книгу со статусом «находящиеся в опасном состоянии».</a:t>
            </a:r>
          </a:p>
          <a:p>
            <a:r>
              <a:rPr lang="ru-RU" sz="1100" dirty="0" smtClean="0">
                <a:solidFill>
                  <a:schemeClr val="tx2"/>
                </a:solidFill>
              </a:rPr>
              <a:t> </a:t>
            </a:r>
            <a:r>
              <a:rPr lang="ru-RU" sz="1100" b="1" dirty="0" smtClean="0">
                <a:solidFill>
                  <a:schemeClr val="tx2"/>
                </a:solidFill>
              </a:rPr>
              <a:t>Арктическая крачка</a:t>
            </a:r>
            <a:r>
              <a:rPr lang="ru-RU" sz="1100" dirty="0" smtClean="0">
                <a:solidFill>
                  <a:schemeClr val="tx2"/>
                </a:solidFill>
              </a:rPr>
              <a:t> – самый дальний мигрант, осуществляющий дальние перелеты из Арктики к Антарктике(до 30 тысяч километров), где они проводят зиму. Это – самый длинный перелет, предпринятый любой птицей. </a:t>
            </a:r>
          </a:p>
          <a:p>
            <a:pPr fontAlgn="base"/>
            <a:r>
              <a:rPr lang="ru-RU" sz="1100" b="1" dirty="0" smtClean="0">
                <a:solidFill>
                  <a:schemeClr val="tx2"/>
                </a:solidFill>
              </a:rPr>
              <a:t>Экологическая обстановка</a:t>
            </a:r>
            <a:r>
              <a:rPr lang="ru-RU" sz="1100" dirty="0" smtClean="0">
                <a:solidFill>
                  <a:schemeClr val="tx2"/>
                </a:solidFill>
              </a:rPr>
              <a:t> в Северном Ледовитом океане оставляет желать лучшего. Исследователи были шокированы, обнаружив на его дне огромное количество мусора. Несмотря на то, что судоходство здесь развито слабо, течения приносят сюда огромное количество хлама, который затем оседает на дне.</a:t>
            </a:r>
          </a:p>
          <a:p>
            <a:pPr fontAlgn="base"/>
            <a:r>
              <a:rPr lang="ru-RU" sz="1100" dirty="0" smtClean="0">
                <a:solidFill>
                  <a:schemeClr val="tx2"/>
                </a:solidFill>
              </a:rPr>
              <a:t>В XX веке на архипелаге Новая Земля </a:t>
            </a:r>
            <a:r>
              <a:rPr lang="ru-RU" sz="1100" dirty="0" err="1" smtClean="0">
                <a:solidFill>
                  <a:schemeClr val="tx2"/>
                </a:solidFill>
              </a:rPr>
              <a:t>проводилсь</a:t>
            </a:r>
            <a:r>
              <a:rPr lang="ru-RU" sz="1100" dirty="0" smtClean="0">
                <a:solidFill>
                  <a:schemeClr val="tx2"/>
                </a:solidFill>
              </a:rPr>
              <a:t> ядерные испытания. Всего было произведено 135 взрывов различной мощности. Здесь же была взорвана самая мощная водородная бомба в истории, так называемая «Царь-бомба» мощностью в 58 мегатонн.</a:t>
            </a:r>
          </a:p>
          <a:p>
            <a:pPr fontAlgn="base"/>
            <a:r>
              <a:rPr lang="ru-RU" sz="1100" dirty="0" smtClean="0">
                <a:solidFill>
                  <a:schemeClr val="tx2"/>
                </a:solidFill>
              </a:rPr>
              <a:t> </a:t>
            </a:r>
          </a:p>
          <a:p>
            <a:endParaRPr lang="ru-RU" sz="1100" dirty="0">
              <a:solidFill>
                <a:schemeClr val="tx2"/>
              </a:solidFill>
            </a:endParaRPr>
          </a:p>
        </p:txBody>
      </p:sp>
    </p:spTree>
  </p:cSld>
  <p:clrMapOvr>
    <a:masterClrMapping/>
  </p:clrMapOvr>
  <p:transition>
    <p:zoom dir="in"/>
  </p:transition>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TotalTime>
  <Words>1019</Words>
  <Application>Microsoft Office PowerPoint</Application>
  <PresentationFormat>Экран (4:3)</PresentationFormat>
  <Paragraphs>125</Paragraphs>
  <Slides>18</Slides>
  <Notes>1</Notes>
  <HiddenSlides>0</HiddenSlides>
  <MMClips>4</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Тема открытого бинарного урока (английский язык + география): «THE COUNTRY ACROSS THE OCEAN» ( 6 класс)                                                         </vt:lpstr>
      <vt:lpstr>Цели урока:</vt:lpstr>
      <vt:lpstr>Задачи урока: </vt:lpstr>
      <vt:lpstr>Listen and read these names.  https://rosuchebnik.ru/kompleks/rainbow/audio/uchebnik6-2/</vt:lpstr>
      <vt:lpstr>Тихий океан</vt:lpstr>
      <vt:lpstr>Listen to the text and complete the sentences. https://rosuchebnik.ru/kompleks/rainbow/audio/uchebnik6-2/</vt:lpstr>
      <vt:lpstr>Индийский океан</vt:lpstr>
      <vt:lpstr>Check your answers.</vt:lpstr>
      <vt:lpstr>Северный Ледовитый океан</vt:lpstr>
      <vt:lpstr>What is the newest ocean on the map?</vt:lpstr>
      <vt:lpstr>Read these words and word combinations</vt:lpstr>
      <vt:lpstr>Слайд 12</vt:lpstr>
      <vt:lpstr>Complete the sentences with the words: voyage, discovered, sailed, discovery, sure</vt:lpstr>
      <vt:lpstr>Check your answers.</vt:lpstr>
      <vt:lpstr>Атлантический океан</vt:lpstr>
      <vt:lpstr>Can you say?</vt:lpstr>
      <vt:lpstr>Check your answers.</vt:lpstr>
      <vt:lpstr>HOMEWORK:</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урока: «THE COUNTRY ACROSS THE OCEAN»</dc:title>
  <dc:creator>home</dc:creator>
  <cp:lastModifiedBy>user</cp:lastModifiedBy>
  <cp:revision>9</cp:revision>
  <dcterms:created xsi:type="dcterms:W3CDTF">2021-01-23T07:52:45Z</dcterms:created>
  <dcterms:modified xsi:type="dcterms:W3CDTF">2022-03-09T13:16:02Z</dcterms:modified>
</cp:coreProperties>
</file>