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321" r:id="rId2"/>
    <p:sldId id="329" r:id="rId3"/>
    <p:sldId id="323" r:id="rId4"/>
    <p:sldId id="328" r:id="rId5"/>
    <p:sldId id="324" r:id="rId6"/>
    <p:sldId id="326" r:id="rId7"/>
    <p:sldId id="330" r:id="rId8"/>
    <p:sldId id="325" r:id="rId9"/>
    <p:sldId id="296" r:id="rId10"/>
    <p:sldId id="306" r:id="rId11"/>
    <p:sldId id="291" r:id="rId12"/>
    <p:sldId id="304" r:id="rId13"/>
    <p:sldId id="297" r:id="rId14"/>
    <p:sldId id="317" r:id="rId15"/>
    <p:sldId id="303" r:id="rId16"/>
    <p:sldId id="305" r:id="rId17"/>
    <p:sldId id="318" r:id="rId18"/>
    <p:sldId id="308" r:id="rId19"/>
    <p:sldId id="309" r:id="rId20"/>
    <p:sldId id="327" r:id="rId21"/>
    <p:sldId id="334" r:id="rId22"/>
    <p:sldId id="310" r:id="rId23"/>
    <p:sldId id="33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203"/>
    <a:srgbClr val="532476"/>
    <a:srgbClr val="8238BA"/>
    <a:srgbClr val="452C07"/>
    <a:srgbClr val="C690E8"/>
    <a:srgbClr val="D608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2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3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/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«Инновационная педагогическая кейс-технология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как средство повышения мотивации школьников с  ОВЗ  на уроках английского языка»  </a:t>
            </a:r>
            <a:r>
              <a:rPr lang="en-US" sz="3600" b="1" dirty="0" smtClean="0">
                <a:solidFill>
                  <a:srgbClr val="8238BA"/>
                </a:solidFill>
              </a:rPr>
              <a:t/>
            </a:r>
            <a:br>
              <a:rPr lang="en-US" sz="3600" b="1" dirty="0" smtClean="0">
                <a:solidFill>
                  <a:srgbClr val="8238BA"/>
                </a:solidFill>
              </a:rPr>
            </a:br>
            <a:r>
              <a:rPr lang="en-US" sz="3600" b="1" dirty="0" smtClean="0">
                <a:solidFill>
                  <a:srgbClr val="8238BA"/>
                </a:solidFill>
              </a:rPr>
              <a:t/>
            </a:r>
            <a:br>
              <a:rPr lang="en-US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Учитель: </a:t>
            </a:r>
            <a:r>
              <a:rPr lang="ru-RU" sz="3100" b="1" dirty="0" smtClean="0">
                <a:solidFill>
                  <a:schemeClr val="tx1"/>
                </a:solidFill>
              </a:rPr>
              <a:t>ГОУ ТО « Тульская школа для обучающихся с  ОВЗ №4»   Кузнецова </a:t>
            </a:r>
            <a:r>
              <a:rPr lang="ru-RU" sz="3100" b="1" dirty="0" err="1" smtClean="0">
                <a:solidFill>
                  <a:schemeClr val="tx1"/>
                </a:solidFill>
              </a:rPr>
              <a:t>Алефтина</a:t>
            </a:r>
            <a:r>
              <a:rPr lang="ru-RU" sz="3100" b="1" dirty="0" smtClean="0">
                <a:solidFill>
                  <a:schemeClr val="tx1"/>
                </a:solidFill>
              </a:rPr>
              <a:t> Викторовна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                              Тула, 2023</a:t>
            </a:r>
            <a:r>
              <a:rPr lang="en-US" sz="3600" b="1" dirty="0" smtClean="0">
                <a:solidFill>
                  <a:srgbClr val="8238BA"/>
                </a:solidFill>
              </a:rPr>
              <a:t/>
            </a:r>
            <a:br>
              <a:rPr lang="en-US" sz="3600" b="1" dirty="0" smtClean="0">
                <a:solidFill>
                  <a:srgbClr val="8238BA"/>
                </a:solidFill>
              </a:rPr>
            </a:br>
            <a:r>
              <a:rPr lang="en-US" sz="3600" b="1" dirty="0" smtClean="0">
                <a:solidFill>
                  <a:srgbClr val="8238BA"/>
                </a:solidFill>
              </a:rPr>
              <a:t/>
            </a:r>
            <a:br>
              <a:rPr lang="en-US" sz="3600" b="1" dirty="0" smtClean="0">
                <a:solidFill>
                  <a:srgbClr val="8238BA"/>
                </a:solidFill>
              </a:rPr>
            </a:br>
            <a:r>
              <a:rPr lang="en-US" sz="3600" b="1" dirty="0" smtClean="0">
                <a:solidFill>
                  <a:srgbClr val="8238BA"/>
                </a:solidFill>
              </a:rPr>
              <a:t/>
            </a:r>
            <a:br>
              <a:rPr lang="en-US" sz="3600" b="1" dirty="0" smtClean="0">
                <a:solidFill>
                  <a:srgbClr val="8238BA"/>
                </a:solidFill>
              </a:rPr>
            </a:br>
            <a:r>
              <a:rPr lang="en-US" sz="3600" b="1" dirty="0" smtClean="0">
                <a:solidFill>
                  <a:srgbClr val="8238BA"/>
                </a:solidFill>
              </a:rPr>
              <a:t/>
            </a:r>
            <a:br>
              <a:rPr lang="en-US" sz="3600" b="1" dirty="0" smtClean="0">
                <a:solidFill>
                  <a:srgbClr val="8238BA"/>
                </a:solidFill>
              </a:rPr>
            </a:br>
            <a:endParaRPr lang="ru-RU" sz="36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238BA"/>
                </a:solidFill>
              </a:rPr>
              <a:t>Актуальные потребности </a:t>
            </a:r>
            <a:r>
              <a:rPr lang="ru-RU" b="1" dirty="0">
                <a:solidFill>
                  <a:srgbClr val="8238BA"/>
                </a:solidFill>
              </a:rPr>
              <a:t>подростков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8939" y="2470483"/>
            <a:ext cx="49994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самопознание;</a:t>
            </a:r>
            <a:endParaRPr lang="ru-RU" sz="2000" dirty="0"/>
          </a:p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самооценка;</a:t>
            </a:r>
            <a:endParaRPr lang="ru-RU" sz="2000" dirty="0"/>
          </a:p>
          <a:p>
            <a:pPr marL="273050" indent="-273050" defTabSz="273050"/>
            <a:r>
              <a:rPr lang="ru-RU" sz="2000" dirty="0" smtClean="0"/>
              <a:t>•   самоопределение;</a:t>
            </a:r>
            <a:endParaRPr lang="ru-RU" sz="2000" dirty="0"/>
          </a:p>
          <a:p>
            <a:pPr marL="273050" indent="-273050" defTabSz="273050"/>
            <a:r>
              <a:rPr lang="ru-RU" sz="2000" dirty="0" smtClean="0"/>
              <a:t>•   самовоспитание;</a:t>
            </a:r>
            <a:endParaRPr lang="ru-RU" sz="2000" dirty="0"/>
          </a:p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психологическая и эмоциональная независимость;</a:t>
            </a:r>
            <a:endParaRPr lang="ru-RU" sz="2000" dirty="0"/>
          </a:p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достижение </a:t>
            </a:r>
            <a:r>
              <a:rPr lang="ru-RU" sz="2000" dirty="0"/>
              <a:t>определенного социального </a:t>
            </a:r>
            <a:r>
              <a:rPr lang="ru-RU" sz="2000" dirty="0" smtClean="0"/>
              <a:t>статуса;</a:t>
            </a:r>
            <a:endParaRPr lang="ru-RU" sz="2000" dirty="0"/>
          </a:p>
          <a:p>
            <a:pPr marL="273050" indent="-273050" defTabSz="273050"/>
            <a:r>
              <a:rPr lang="ru-RU" sz="2000" dirty="0" smtClean="0"/>
              <a:t>•</a:t>
            </a:r>
            <a:r>
              <a:rPr lang="ru-RU" sz="2000" dirty="0"/>
              <a:t>	стремление к самостоятельности, к взаимоотношениям с противоположным </a:t>
            </a:r>
            <a:r>
              <a:rPr lang="ru-RU" sz="2000" dirty="0" smtClean="0"/>
              <a:t>полом.</a:t>
            </a:r>
            <a:endParaRPr lang="ru-RU" sz="2000" dirty="0"/>
          </a:p>
        </p:txBody>
      </p:sp>
      <p:pic>
        <p:nvPicPr>
          <p:cNvPr id="24578" name="Picture 2" descr="C:\Users\user\Downloads\25-02-2023_12-59-34\IMG_20230213_113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77" y="2555875"/>
            <a:ext cx="4800600" cy="359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74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55523"/>
            <a:ext cx="9601196" cy="1303867"/>
          </a:xfrm>
        </p:spPr>
        <p:txBody>
          <a:bodyPr/>
          <a:lstStyle/>
          <a:p>
            <a:r>
              <a:rPr lang="ru-RU" b="1" dirty="0" smtClean="0">
                <a:solidFill>
                  <a:srgbClr val="8238BA"/>
                </a:solidFill>
              </a:rPr>
              <a:t>Задачи учителя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flipH="1">
            <a:off x="3872967" y="2068956"/>
            <a:ext cx="7347385" cy="1332411"/>
          </a:xfrm>
          <a:prstGeom prst="chevr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9998" y="2698631"/>
            <a:ext cx="6816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/>
              <a:t>     мотивировать обучающихся </a:t>
            </a:r>
            <a:r>
              <a:rPr lang="ru-RU" sz="2400" dirty="0"/>
              <a:t>на проявление инициативы и </a:t>
            </a:r>
            <a:r>
              <a:rPr lang="ru-RU" sz="2400" dirty="0" smtClean="0"/>
              <a:t>самостоятельности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8" name="Нашивка 7"/>
          <p:cNvSpPr/>
          <p:nvPr/>
        </p:nvSpPr>
        <p:spPr>
          <a:xfrm flipH="1">
            <a:off x="4014925" y="3905561"/>
            <a:ext cx="7486534" cy="1286028"/>
          </a:xfrm>
          <a:prstGeom prst="chevr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6750" y="3616211"/>
            <a:ext cx="7624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  <a:p>
            <a:pPr marL="363538" indent="-363538"/>
            <a:r>
              <a:rPr lang="ru-RU" sz="2400" dirty="0" smtClean="0"/>
              <a:t>    организовывать </a:t>
            </a:r>
            <a:r>
              <a:rPr lang="ru-RU" sz="2400" dirty="0"/>
              <a:t>самостоятельную деятельность </a:t>
            </a:r>
            <a:r>
              <a:rPr lang="ru-RU" sz="2400" dirty="0" smtClean="0"/>
              <a:t>  обучающихся,  </a:t>
            </a:r>
            <a:r>
              <a:rPr lang="ru-RU" sz="2400" dirty="0"/>
              <a:t>в которой каждый мог </a:t>
            </a:r>
            <a:r>
              <a:rPr lang="ru-RU" sz="2400" dirty="0" smtClean="0"/>
              <a:t>бы </a:t>
            </a:r>
          </a:p>
          <a:p>
            <a:pPr marL="363538" indent="-363538"/>
            <a:r>
              <a:rPr lang="ru-RU" sz="2400" dirty="0" smtClean="0"/>
              <a:t>     реализовать </a:t>
            </a:r>
            <a:r>
              <a:rPr lang="ru-RU" sz="2400" dirty="0"/>
              <a:t>свои способности и </a:t>
            </a:r>
            <a:r>
              <a:rPr lang="ru-RU" sz="2400" dirty="0" smtClean="0"/>
              <a:t>интересы</a:t>
            </a:r>
            <a:endParaRPr lang="ru-RU" sz="2400" dirty="0"/>
          </a:p>
        </p:txBody>
      </p:sp>
      <p:pic>
        <p:nvPicPr>
          <p:cNvPr id="11" name="Picture 2" descr="C:\Users\user\Downloads\25-02-2023_12-59-34\IMG_20230210_08534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52" y="2096086"/>
            <a:ext cx="2945795" cy="3826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43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8238BA"/>
                </a:solidFill>
              </a:rPr>
              <a:t>Стратегии </a:t>
            </a:r>
            <a:r>
              <a:rPr lang="ru-RU" sz="4900" b="1" dirty="0">
                <a:solidFill>
                  <a:srgbClr val="8238BA"/>
                </a:solidFill>
              </a:rPr>
              <a:t>поведения учителя в ходе работы с кейсом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7066" y="2525288"/>
            <a:ext cx="59272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Учитель </a:t>
            </a:r>
            <a:r>
              <a:rPr lang="ru-RU" sz="2400" dirty="0"/>
              <a:t>будет давать ключи к разгадке в форме дополнительных вопросов или </a:t>
            </a:r>
            <a:r>
              <a:rPr lang="ru-RU" sz="2400" dirty="0" smtClean="0"/>
              <a:t>дополнительной информации.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определенных условиях учитель будет сам давать </a:t>
            </a:r>
            <a:r>
              <a:rPr lang="ru-RU" sz="2400" dirty="0" smtClean="0"/>
              <a:t>ответ.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Учитель </a:t>
            </a:r>
            <a:r>
              <a:rPr lang="ru-RU" sz="2400" dirty="0"/>
              <a:t>может ничего не делать, (оставаться молчаливым) пока кто-то работает над </a:t>
            </a:r>
            <a:r>
              <a:rPr lang="ru-RU" sz="2400" dirty="0" smtClean="0"/>
              <a:t>проблемой.</a:t>
            </a:r>
            <a:endParaRPr lang="ru-RU" sz="2400" dirty="0"/>
          </a:p>
        </p:txBody>
      </p:sp>
      <p:pic>
        <p:nvPicPr>
          <p:cNvPr id="29698" name="Picture 2" descr="C:\Users\user\Downloads\25-02-2023_12-59-34\IMG_20230214_114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08" y="2525288"/>
            <a:ext cx="4122511" cy="3083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56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740" y="2681014"/>
            <a:ext cx="3342721" cy="33427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483" y="717452"/>
            <a:ext cx="10164621" cy="15685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8238BA"/>
                </a:solidFill>
              </a:rPr>
              <a:t>Классификация кейсов по </a:t>
            </a:r>
            <a:r>
              <a:rPr lang="ru-RU" b="1" dirty="0">
                <a:solidFill>
                  <a:srgbClr val="8238BA"/>
                </a:solidFill>
              </a:rPr>
              <a:t>содержанию и организации представленного в </a:t>
            </a:r>
            <a:r>
              <a:rPr lang="ru-RU" b="1" dirty="0" smtClean="0">
                <a:solidFill>
                  <a:srgbClr val="8238BA"/>
                </a:solidFill>
              </a:rPr>
              <a:t>них материала</a:t>
            </a:r>
            <a:r>
              <a:rPr lang="ru-RU" sz="4900" dirty="0">
                <a:solidFill>
                  <a:srgbClr val="8238BA"/>
                </a:solidFill>
              </a:rPr>
              <a:t/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870" y="3624910"/>
            <a:ext cx="35913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chemeClr val="bg1"/>
                </a:solidFill>
              </a:rPr>
              <a:t>           </a:t>
            </a:r>
            <a:r>
              <a:rPr lang="ru-RU" sz="2800" b="1" dirty="0" smtClean="0">
                <a:solidFill>
                  <a:srgbClr val="FF0000"/>
                </a:solidFill>
              </a:rPr>
              <a:t>Кейсы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обучающие </a:t>
            </a:r>
            <a:r>
              <a:rPr lang="ru-RU" sz="2400" b="1" dirty="0">
                <a:solidFill>
                  <a:schemeClr val="bg1"/>
                </a:solidFill>
              </a:rPr>
              <a:t>анализу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</a:rPr>
              <a:t>и оценке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954" y="2687640"/>
            <a:ext cx="3342721" cy="33427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46712" y="3434487"/>
            <a:ext cx="33660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/>
              <a:t>Кейсы</a:t>
            </a:r>
            <a:r>
              <a:rPr lang="ru-RU" sz="2800" b="1" dirty="0"/>
              <a:t>,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обучающие решению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проблем  и  принятию 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           решений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1426" y="2694266"/>
            <a:ext cx="3342721" cy="33427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65160" y="3520627"/>
            <a:ext cx="33660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rgbClr val="002060"/>
                </a:solidFill>
              </a:rPr>
              <a:t>Кейсы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 algn="ctr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</a:rPr>
              <a:t>иллюстрирующие проблему и её решение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3450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88366" y="4043933"/>
            <a:ext cx="2517123" cy="1258472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– изложение </a:t>
            </a:r>
          </a:p>
        </p:txBody>
      </p:sp>
      <p:sp>
        <p:nvSpPr>
          <p:cNvPr id="5" name="Овал 4"/>
          <p:cNvSpPr/>
          <p:nvPr/>
        </p:nvSpPr>
        <p:spPr>
          <a:xfrm>
            <a:off x="958210" y="2455019"/>
            <a:ext cx="2535777" cy="1167069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–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иллюстрация </a:t>
            </a:r>
          </a:p>
        </p:txBody>
      </p:sp>
      <p:sp>
        <p:nvSpPr>
          <p:cNvPr id="6" name="Овал 5"/>
          <p:cNvSpPr/>
          <p:nvPr/>
        </p:nvSpPr>
        <p:spPr>
          <a:xfrm>
            <a:off x="2562338" y="930938"/>
            <a:ext cx="2624941" cy="1339324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–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практическая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задача </a:t>
            </a:r>
          </a:p>
        </p:txBody>
      </p:sp>
      <p:sp>
        <p:nvSpPr>
          <p:cNvPr id="7" name="Овал 6"/>
          <p:cNvSpPr/>
          <p:nvPr/>
        </p:nvSpPr>
        <p:spPr>
          <a:xfrm>
            <a:off x="5333477" y="577730"/>
            <a:ext cx="3176337" cy="1303867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со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структурированными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вопросами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22062" y="1590489"/>
            <a:ext cx="2352964" cy="1360911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Проблемные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кейсы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8811175" y="3090120"/>
            <a:ext cx="2359020" cy="1463176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Проектные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кейсы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7278433" y="4491813"/>
            <a:ext cx="2926670" cy="1321804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Кейсы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 источнику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информации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3805489" y="4802057"/>
            <a:ext cx="3165307" cy="1372492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 smtClean="0">
                <a:solidFill>
                  <a:schemeClr val="tx1"/>
                </a:solidFill>
              </a:rPr>
              <a:t>Кейсы</a:t>
            </a:r>
            <a:endParaRPr lang="ru-RU" sz="1650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 субъекту представления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информации о ситуации</a:t>
            </a:r>
          </a:p>
        </p:txBody>
      </p:sp>
      <p:sp>
        <p:nvSpPr>
          <p:cNvPr id="15" name="Солнце 14"/>
          <p:cNvSpPr/>
          <p:nvPr/>
        </p:nvSpPr>
        <p:spPr>
          <a:xfrm>
            <a:off x="3260035" y="1862912"/>
            <a:ext cx="5486400" cy="3298878"/>
          </a:xfrm>
          <a:prstGeom prst="su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Классификация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кейс-технологии</a:t>
            </a:r>
          </a:p>
        </p:txBody>
      </p:sp>
    </p:spTree>
    <p:extLst>
      <p:ext uri="{BB962C8B-B14F-4D97-AF65-F5344CB8AC3E}">
        <p14:creationId xmlns="" xmlns:p14="http://schemas.microsoft.com/office/powerpoint/2010/main" val="29368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8238BA"/>
                </a:solidFill>
              </a:rPr>
              <a:t>Технологические </a:t>
            </a:r>
            <a:r>
              <a:rPr lang="ru-RU" sz="4900" b="1" dirty="0">
                <a:solidFill>
                  <a:srgbClr val="8238BA"/>
                </a:solidFill>
              </a:rPr>
              <a:t>особенности метода</a:t>
            </a:r>
            <a:br>
              <a:rPr lang="ru-RU" sz="4900" b="1" dirty="0">
                <a:solidFill>
                  <a:srgbClr val="8238BA"/>
                </a:solidFill>
              </a:rPr>
            </a:br>
            <a:endParaRPr lang="ru-RU" sz="4900" b="1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8509" y="2302327"/>
            <a:ext cx="93405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представляет </a:t>
            </a:r>
            <a:r>
              <a:rPr lang="ru-RU" sz="2000" dirty="0"/>
              <a:t>собой специфическую разновидность исследовательской аналитической </a:t>
            </a:r>
            <a:r>
              <a:rPr lang="ru-RU" sz="2000" dirty="0" smtClean="0"/>
              <a:t>технологии;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выступает </a:t>
            </a:r>
            <a:r>
              <a:rPr lang="ru-RU" sz="2000" dirty="0"/>
              <a:t>как технология коллективного обучения, важнейшими составляющими которой выступают работа в </a:t>
            </a:r>
            <a:r>
              <a:rPr lang="ru-RU" sz="2000" dirty="0" smtClean="0"/>
              <a:t>группе </a:t>
            </a:r>
            <a:r>
              <a:rPr lang="ru-RU" sz="2000" dirty="0"/>
              <a:t>и взаимный обмен </a:t>
            </a:r>
            <a:r>
              <a:rPr lang="ru-RU" sz="2000" dirty="0" smtClean="0"/>
              <a:t>информацией;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погружает </a:t>
            </a:r>
            <a:r>
              <a:rPr lang="ru-RU" sz="2000" dirty="0"/>
              <a:t>группы в ситуацию, формировании эффектов умножения знания, </a:t>
            </a:r>
            <a:r>
              <a:rPr lang="ru-RU" sz="2000" dirty="0" err="1"/>
              <a:t>инсайтного</a:t>
            </a:r>
            <a:r>
              <a:rPr lang="ru-RU" sz="2000" dirty="0"/>
              <a:t> озарения, обмена </a:t>
            </a:r>
            <a:r>
              <a:rPr lang="ru-RU" sz="2000" dirty="0" smtClean="0"/>
              <a:t>открытиями;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интегрирует  в </a:t>
            </a:r>
            <a:r>
              <a:rPr lang="ru-RU" sz="2000" dirty="0"/>
              <a:t>себе технологии развивающего обучения, включая процедуры индивидуального, группового и коллективного развития, формирования многообразных личностных качеств </a:t>
            </a:r>
            <a:r>
              <a:rPr lang="ru-RU" sz="2000" dirty="0" smtClean="0"/>
              <a:t>обучаемых;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является </a:t>
            </a:r>
            <a:r>
              <a:rPr lang="ru-RU" sz="2000" dirty="0"/>
              <a:t>специфической разновидностью проектной технологии, при которой идет формирование проблемы и путей ее решения на основании </a:t>
            </a:r>
            <a:r>
              <a:rPr lang="ru-RU" sz="2000" dirty="0" smtClean="0"/>
              <a:t>кейса;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концентрирует </a:t>
            </a:r>
            <a:r>
              <a:rPr lang="ru-RU" sz="2000" dirty="0"/>
              <a:t>в себе значительные достижения технологии «создания успеха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5379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747" y="901924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238BA"/>
                </a:solidFill>
              </a:rPr>
              <a:t>Этапы работы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10343" y="2799119"/>
            <a:ext cx="3984171" cy="2452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Подготовительный этап: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5434148" y="3040780"/>
            <a:ext cx="4767942" cy="94339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формулируется </a:t>
            </a:r>
            <a:r>
              <a:rPr lang="ru-RU" sz="2800" dirty="0">
                <a:solidFill>
                  <a:schemeClr val="tx1"/>
                </a:solidFill>
              </a:rPr>
              <a:t>задание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6145270" y="4370786"/>
            <a:ext cx="4879779" cy="93273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определяются </a:t>
            </a:r>
            <a:r>
              <a:rPr lang="ru-RU" sz="2800" dirty="0">
                <a:solidFill>
                  <a:schemeClr val="tx1"/>
                </a:solidFill>
              </a:rPr>
              <a:t>вопросы</a:t>
            </a:r>
          </a:p>
        </p:txBody>
      </p:sp>
    </p:spTree>
    <p:extLst>
      <p:ext uri="{BB962C8B-B14F-4D97-AF65-F5344CB8AC3E}">
        <p14:creationId xmlns="" xmlns:p14="http://schemas.microsoft.com/office/powerpoint/2010/main" val="13712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8238BA"/>
                </a:solidFill>
              </a:rPr>
              <a:t>Этапы </a:t>
            </a:r>
            <a:r>
              <a:rPr lang="ru-RU" b="1" dirty="0" smtClean="0">
                <a:solidFill>
                  <a:srgbClr val="8238BA"/>
                </a:solidFill>
              </a:rPr>
              <a:t>работы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 flipH="1">
            <a:off x="3488785" y="2532185"/>
            <a:ext cx="6611817" cy="49236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DB1203"/>
                </a:solidFill>
              </a:rPr>
              <a:t>ознакомление с сюжетом</a:t>
            </a:r>
          </a:p>
        </p:txBody>
      </p:sp>
      <p:sp>
        <p:nvSpPr>
          <p:cNvPr id="5" name="Пятиугольник 4"/>
          <p:cNvSpPr/>
          <p:nvPr/>
        </p:nvSpPr>
        <p:spPr>
          <a:xfrm flipH="1">
            <a:off x="4768947" y="3178461"/>
            <a:ext cx="2692958" cy="39538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проблематизация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 flipH="1">
            <a:off x="4611188" y="3602946"/>
            <a:ext cx="6413863" cy="38122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формулирование проблемы и отбор лучших ее формулировок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4906109" y="4040231"/>
            <a:ext cx="6445513" cy="41420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выдвижение гипотетических ответов на проблемный вопрос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4663439" y="4558936"/>
            <a:ext cx="6413864" cy="49638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проверка гипотез на основе информации сюжета и других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доступных </a:t>
            </a:r>
            <a:r>
              <a:rPr lang="ru-RU" dirty="0">
                <a:solidFill>
                  <a:schemeClr val="tx1"/>
                </a:solidFill>
              </a:rPr>
              <a:t>источников</a:t>
            </a: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671667" y="5039936"/>
            <a:ext cx="5711484" cy="399237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презентация  </a:t>
            </a:r>
            <a:r>
              <a:rPr lang="ru-RU" sz="2800" b="1" dirty="0">
                <a:solidFill>
                  <a:srgbClr val="002060"/>
                </a:solidFill>
              </a:rPr>
              <a:t>решения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3561154" y="5655213"/>
            <a:ext cx="5625049" cy="47930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рефлексия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хода решения кейса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474283" y="2181144"/>
            <a:ext cx="3122022" cy="37694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Этап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решения кейсов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6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8238BA"/>
                </a:solidFill>
              </a:rPr>
              <a:t>Метод </a:t>
            </a:r>
            <a:r>
              <a:rPr lang="ru-RU" b="1" dirty="0">
                <a:solidFill>
                  <a:srgbClr val="8238BA"/>
                </a:solidFill>
              </a:rPr>
              <a:t>кейс-технологии развивает</a:t>
            </a:r>
            <a:r>
              <a:rPr lang="ru-RU" dirty="0">
                <a:solidFill>
                  <a:srgbClr val="8238BA"/>
                </a:solidFill>
              </a:rPr>
              <a:t/>
            </a:r>
            <a:br>
              <a:rPr lang="ru-RU" dirty="0">
                <a:solidFill>
                  <a:srgbClr val="8238BA"/>
                </a:solidFill>
              </a:rPr>
            </a:b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3226526" y="3193983"/>
            <a:ext cx="4023359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практические </a:t>
            </a:r>
            <a:r>
              <a:rPr lang="ru-RU" sz="2800" dirty="0"/>
              <a:t>навыки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681551" y="2584382"/>
            <a:ext cx="3999409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аналитические навыки</a:t>
            </a:r>
            <a:endParaRPr lang="ru-RU" sz="28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873830" y="3827647"/>
            <a:ext cx="3749040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творческие навыки</a:t>
            </a:r>
            <a:endParaRPr lang="ru-RU" sz="28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948545" y="4456727"/>
            <a:ext cx="4347752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коммуникативные навыки</a:t>
            </a:r>
            <a:endParaRPr lang="ru-RU" sz="28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397726" y="5068388"/>
            <a:ext cx="4532811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социальные навыки</a:t>
            </a:r>
            <a:endParaRPr lang="ru-RU" sz="2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097279" y="5671571"/>
            <a:ext cx="4402184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навыки </a:t>
            </a:r>
            <a:r>
              <a:rPr lang="ru-RU" sz="2800" dirty="0"/>
              <a:t>самоанализа</a:t>
            </a:r>
          </a:p>
        </p:txBody>
      </p:sp>
      <p:pic>
        <p:nvPicPr>
          <p:cNvPr id="30722" name="Picture 2" descr="C:\Users\user\Downloads\25-02-2023_12-59-34\IMG_20230214_113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52" y="3107602"/>
            <a:ext cx="3784909" cy="2831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75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8238BA"/>
                </a:solidFill>
              </a:rPr>
              <a:t>Применение кейс-метода </a:t>
            </a:r>
            <a:r>
              <a:rPr lang="ru-RU" b="1" dirty="0">
                <a:solidFill>
                  <a:srgbClr val="8238BA"/>
                </a:solidFill>
              </a:rPr>
              <a:t>позволяет сформировать высокую </a:t>
            </a:r>
            <a:r>
              <a:rPr lang="ru-RU" b="1" dirty="0" smtClean="0">
                <a:solidFill>
                  <a:srgbClr val="8238BA"/>
                </a:solidFill>
              </a:rPr>
              <a:t>мотивацию </a:t>
            </a:r>
            <a:r>
              <a:rPr lang="ru-RU" b="1" dirty="0">
                <a:solidFill>
                  <a:srgbClr val="8238BA"/>
                </a:solidFill>
              </a:rPr>
              <a:t>к </a:t>
            </a:r>
            <a:r>
              <a:rPr lang="ru-RU" b="1" dirty="0" smtClean="0">
                <a:solidFill>
                  <a:srgbClr val="8238BA"/>
                </a:solidFill>
              </a:rPr>
              <a:t>учебе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2223450" y="2821149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добывать </a:t>
            </a:r>
            <a:r>
              <a:rPr lang="ru-RU" sz="2400" dirty="0"/>
              <a:t>знания </a:t>
            </a:r>
            <a:r>
              <a:rPr lang="ru-RU" sz="2400" dirty="0" smtClean="0"/>
              <a:t>самостоятельно</a:t>
            </a:r>
            <a:endParaRPr lang="ru-RU" sz="24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404583" y="3408002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работать </a:t>
            </a:r>
            <a:r>
              <a:rPr lang="ru-RU" sz="2400" dirty="0"/>
              <a:t>в группах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95234" y="3981208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слушать </a:t>
            </a:r>
            <a:r>
              <a:rPr lang="ru-RU" sz="2400" dirty="0"/>
              <a:t>собеседников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431878" y="4609006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аргументировать </a:t>
            </a:r>
            <a:r>
              <a:rPr lang="ru-RU" sz="2400" dirty="0"/>
              <a:t>свою точку </a:t>
            </a:r>
            <a:r>
              <a:rPr lang="ru-RU" sz="2400" dirty="0" smtClean="0"/>
              <a:t>зрения</a:t>
            </a:r>
            <a:endParaRPr lang="ru-RU" sz="24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704833" y="5291393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развивать </a:t>
            </a:r>
            <a:r>
              <a:rPr lang="ru-RU" sz="2400" dirty="0"/>
              <a:t>навыки ведения дискуссии </a:t>
            </a:r>
          </a:p>
        </p:txBody>
      </p:sp>
      <p:pic>
        <p:nvPicPr>
          <p:cNvPr id="31746" name="Picture 2" descr="C:\Users\user\Downloads\25-02-2023_12-59-34\IMG_20230214_113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80" y="2685927"/>
            <a:ext cx="3644441" cy="3461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39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57683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ru-RU" sz="3600" b="1" dirty="0" smtClean="0">
                <a:solidFill>
                  <a:srgbClr val="7030A0"/>
                </a:solidFill>
              </a:rPr>
              <a:t>История и развитие кейс - технологии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8447" y="1814732"/>
            <a:ext cx="5679127" cy="405571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  <a:endParaRPr lang="ru-RU" sz="2000" dirty="0" smtClean="0"/>
          </a:p>
          <a:p>
            <a:r>
              <a:rPr lang="ru-RU" sz="8000" dirty="0" smtClean="0"/>
              <a:t>Основы кейс -  технологии возникли еще в глубокой древности. По всей видимости, в качестве таких основ следует рассматривать </a:t>
            </a:r>
            <a:r>
              <a:rPr lang="ru-RU" sz="8000" b="1" dirty="0" smtClean="0"/>
              <a:t>полемики</a:t>
            </a:r>
            <a:r>
              <a:rPr lang="ru-RU" sz="8000" dirty="0" smtClean="0"/>
              <a:t> и </a:t>
            </a:r>
            <a:r>
              <a:rPr lang="ru-RU" sz="8000" b="1" dirty="0" smtClean="0"/>
              <a:t>дискуссии</a:t>
            </a:r>
            <a:r>
              <a:rPr lang="ru-RU" sz="8000" dirty="0" smtClean="0"/>
              <a:t>, применяемые с целью обучения. Одним из первых античных педагогов применявший  кейс – технологию  был, вероятно, Сокрыт, который первым занялся преподаванием риторики. Беседы Сократа с учениками, споры с оппонентами до сих пор представляют профессиональный интерес.</a:t>
            </a:r>
            <a:r>
              <a:rPr lang="ru-RU" sz="7200" dirty="0" smtClean="0"/>
              <a:t> </a:t>
            </a:r>
            <a:r>
              <a:rPr lang="ru-RU" sz="8000" dirty="0" smtClean="0"/>
              <a:t>К прародителям современного ситуационного обучения можно отнести царя Соломона, неизвестных авторов притч, построенных по принципам анализа ситуаций.</a:t>
            </a:r>
            <a:endParaRPr lang="ru-RU" sz="5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05711" y="1983545"/>
            <a:ext cx="4642337" cy="417810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970805" y="2419644"/>
          <a:ext cx="5893984" cy="3165230"/>
        </p:xfrm>
        <a:graphic>
          <a:graphicData uri="http://schemas.openxmlformats.org/presentationml/2006/ole">
            <p:oleObj spid="_x0000_s1033" name="Документ" r:id="rId3" imgW="5958924" imgH="319967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238BA"/>
                </a:solidFill>
              </a:rPr>
              <a:t>Кейс-метод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647" y="2715065"/>
            <a:ext cx="56572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</a:t>
            </a:r>
            <a:r>
              <a:rPr lang="ru-RU" sz="2800" dirty="0"/>
              <a:t>помощью этого метода </a:t>
            </a:r>
            <a:r>
              <a:rPr lang="ru-RU" sz="2800" dirty="0" smtClean="0"/>
              <a:t>обучающиеся с ОВЗ на уроках английского языка проявляют и совершенствуют аналитические </a:t>
            </a:r>
            <a:r>
              <a:rPr lang="ru-RU" sz="2800" dirty="0"/>
              <a:t>и оценочные </a:t>
            </a:r>
            <a:r>
              <a:rPr lang="ru-RU" sz="2800" dirty="0" smtClean="0"/>
              <a:t>навыки, учатся </a:t>
            </a:r>
            <a:r>
              <a:rPr lang="ru-RU" sz="2800" dirty="0"/>
              <a:t>работать в команде, </a:t>
            </a:r>
            <a:r>
              <a:rPr lang="ru-RU" sz="2800" dirty="0" smtClean="0"/>
              <a:t>находить </a:t>
            </a:r>
            <a:r>
              <a:rPr lang="ru-RU" sz="2800" dirty="0"/>
              <a:t>наиболее рациональное решение поставленной проблемы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5005" y="1042239"/>
            <a:ext cx="1307429" cy="1307429"/>
          </a:xfrm>
          <a:prstGeom prst="rect">
            <a:avLst/>
          </a:prstGeom>
        </p:spPr>
      </p:pic>
      <p:pic>
        <p:nvPicPr>
          <p:cNvPr id="32771" name="Picture 3" descr="C:\Users\user\Downloads\25-02-2023_12-59-34\IMG_20230210_08525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98" y="3109559"/>
            <a:ext cx="3404571" cy="2935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81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32476"/>
                </a:solidFill>
              </a:rPr>
              <a:t>Заключение</a:t>
            </a:r>
            <a:endParaRPr lang="ru-RU" dirty="0">
              <a:solidFill>
                <a:srgbClr val="53247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Кейсовую</a:t>
            </a: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технологию на уроках иностранного языка для  обучающимися с ОВЗ   непросто внедрять в учебный процесс. Однако ее использование позволит включить в учебную деятельность даже самых ленивых и безынициативных обучающихся, которым волей-неволей придется включиться в работу, научиться самостоятельно добывать знания, делать выводы и умозаключения. По моему мнению, учить самостоятельно работать, необходимо начинать с ранних этапов обучения (начальной школы).</a:t>
            </a:r>
            <a:endPara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Без учета психологических особенностей, природных способностей, личного опыта обучающегося, а также самого пространства общения, кейс -  технология не даст нужного результата.</a:t>
            </a:r>
            <a:endPara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5325" y="2752849"/>
            <a:ext cx="10018645" cy="344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95402" y="612436"/>
            <a:ext cx="99255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pPr algn="just"/>
            <a:r>
              <a:rPr lang="ru-RU" sz="2800" i="1" dirty="0"/>
              <a:t> </a:t>
            </a:r>
            <a:r>
              <a:rPr lang="ru-RU" sz="2800" i="1" dirty="0" smtClean="0"/>
              <a:t>  Я </a:t>
            </a:r>
            <a:r>
              <a:rPr lang="ru-RU" sz="2800" i="1" dirty="0"/>
              <a:t>особенно ценю в методе работы с «кейсами» независимость мышления. Можно принять хорошее решение, а его результаты приведут к плохим последствиям. Можно принять решение, которое все вокруг считают неудачным, но именно оно приведет вас к нужным </a:t>
            </a:r>
            <a:r>
              <a:rPr lang="ru-RU" sz="2800" i="1" dirty="0" smtClean="0"/>
              <a:t>результатам. </a:t>
            </a:r>
          </a:p>
          <a:p>
            <a:pPr algn="just"/>
            <a:r>
              <a:rPr lang="ru-RU" sz="2800" i="1" dirty="0" smtClean="0"/>
              <a:t>                                                                                         </a:t>
            </a:r>
            <a:r>
              <a:rPr lang="ru-RU" sz="2400" dirty="0" smtClean="0"/>
              <a:t>Питер </a:t>
            </a:r>
            <a:r>
              <a:rPr lang="ru-RU" sz="2400" dirty="0" err="1" smtClean="0"/>
              <a:t>Экман</a:t>
            </a:r>
            <a:r>
              <a:rPr lang="ru-RU" sz="2400" dirty="0" smtClean="0"/>
              <a:t>                                               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833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</a:rPr>
              <a:t>Спасибо                                    за внимание</a:t>
            </a:r>
            <a:endParaRPr lang="ru-RU" sz="8000" b="1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551" y="2258157"/>
            <a:ext cx="10224311" cy="37095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8238BA"/>
                </a:solidFill>
              </a:rPr>
              <a:t>Кейс-технология (</a:t>
            </a:r>
            <a:r>
              <a:rPr lang="en-US" b="1" dirty="0">
                <a:solidFill>
                  <a:srgbClr val="8238BA"/>
                </a:solidFill>
              </a:rPr>
              <a:t>case-study) 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1907" y="2576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синтез </a:t>
            </a:r>
            <a:r>
              <a:rPr lang="ru-RU" sz="3200" dirty="0"/>
              <a:t>проблемного обучения, информационно-коммуникативных технологий, метода </a:t>
            </a:r>
            <a:r>
              <a:rPr lang="ru-RU" sz="3200" dirty="0" smtClean="0"/>
              <a:t>проектов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0768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238BA"/>
                </a:solidFill>
              </a:rPr>
              <a:t>Актуальность темы</a:t>
            </a:r>
            <a:endParaRPr lang="ru-RU" sz="5400" b="1" dirty="0">
              <a:solidFill>
                <a:srgbClr val="8238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56932"/>
            <a:ext cx="5097235" cy="32070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Сегодня цель современной школы состоит в том, чтобы обучающийся  умел самостоятельно добывать нужные ему знания и применять их в различных ситуациях в дальнейшей жизни.</a:t>
            </a:r>
          </a:p>
          <a:p>
            <a:r>
              <a:rPr lang="ru-RU" b="1" dirty="0" smtClean="0"/>
              <a:t>Актуальным</a:t>
            </a:r>
            <a:r>
              <a:rPr lang="ru-RU" dirty="0" smtClean="0"/>
              <a:t> является использование инновационных технологий, эффективных форм организации образовательного процесса и активных методов обучения.</a:t>
            </a:r>
          </a:p>
          <a:p>
            <a:r>
              <a:rPr lang="ru-RU" dirty="0" smtClean="0"/>
              <a:t> Кейс – технология   позволяет обучающимся быть не только участниками, но и активными организаторами учебного процесса  </a:t>
            </a:r>
            <a:endParaRPr lang="ru-RU" dirty="0"/>
          </a:p>
        </p:txBody>
      </p:sp>
      <p:pic>
        <p:nvPicPr>
          <p:cNvPr id="26626" name="Picture 2" descr="C:\Users\user\Downloads\25-02-2023_12-59-34\IMG_20230214_09062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530929"/>
            <a:ext cx="4800600" cy="359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25861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rgbClr val="8238BA"/>
                </a:solidFill>
              </a:rPr>
              <a:t>Цель технологии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2536" y="2897945"/>
            <a:ext cx="49770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помочь </a:t>
            </a:r>
            <a:r>
              <a:rPr lang="ru-RU" sz="2800" dirty="0"/>
              <a:t>каждому </a:t>
            </a:r>
            <a:r>
              <a:rPr lang="ru-RU" sz="2800" dirty="0" smtClean="0"/>
              <a:t>обучающемуся </a:t>
            </a:r>
            <a:r>
              <a:rPr lang="ru-RU" sz="2800" dirty="0"/>
              <a:t>определить собственный уникальный путь освоения знания, который ему более всего </a:t>
            </a:r>
            <a:r>
              <a:rPr lang="ru-RU" sz="2800" dirty="0" smtClean="0"/>
              <a:t>необходим</a:t>
            </a:r>
            <a:endParaRPr lang="ru-RU" sz="2800" dirty="0"/>
          </a:p>
        </p:txBody>
      </p:sp>
      <p:pic>
        <p:nvPicPr>
          <p:cNvPr id="5" name="Picture 2" descr="http://mbdou29.ucoz.net/community-group-e1350594417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130" y="5472332"/>
            <a:ext cx="1491335" cy="402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user\Downloads\25-02-2023_12-59-34\IMG_20230216_090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53" y="2392590"/>
            <a:ext cx="4800600" cy="359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17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238BA"/>
                </a:solidFill>
              </a:rPr>
              <a:t>Задачи </a:t>
            </a:r>
            <a:r>
              <a:rPr lang="ru-RU" b="1" dirty="0">
                <a:solidFill>
                  <a:srgbClr val="8238BA"/>
                </a:solidFill>
              </a:rPr>
              <a:t>метода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1" y="3073968"/>
            <a:ext cx="45488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максимальное </a:t>
            </a:r>
            <a:r>
              <a:rPr lang="ru-RU" sz="2800" dirty="0"/>
              <a:t>вовлечение каждого ученика в самостоятельную работу по решению поставленной проблемы или </a:t>
            </a:r>
            <a:r>
              <a:rPr lang="ru-RU" sz="2800" dirty="0" smtClean="0"/>
              <a:t>задачи</a:t>
            </a:r>
            <a:endParaRPr lang="ru-RU" sz="2800" dirty="0"/>
          </a:p>
        </p:txBody>
      </p:sp>
      <p:pic>
        <p:nvPicPr>
          <p:cNvPr id="23554" name="Picture 2" descr="C:\Users\user\Downloads\25-02-2023_12-59-34\IMG_20230213_10460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66" y="2634233"/>
            <a:ext cx="3766292" cy="2817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user\Downloads\25-02-2023_12-59-34\IMG_20230216_0908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958" y="2634233"/>
            <a:ext cx="2286142" cy="305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46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32476"/>
                </a:solidFill>
              </a:rPr>
              <a:t>Методологическая основа для решения поставленных задач</a:t>
            </a:r>
            <a:endParaRPr lang="ru-RU" b="1" dirty="0">
              <a:solidFill>
                <a:srgbClr val="53247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56932"/>
            <a:ext cx="6305549" cy="2888647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1. Современная концепция личностно – ориентированного образования ;</a:t>
            </a:r>
          </a:p>
          <a:p>
            <a:r>
              <a:rPr lang="ru-RU" sz="2800" dirty="0" smtClean="0"/>
              <a:t>2. Учение о мотивации учебной деятельности;</a:t>
            </a:r>
          </a:p>
          <a:p>
            <a:r>
              <a:rPr lang="ru-RU" sz="2800" dirty="0" smtClean="0"/>
              <a:t>3.Конценция информатизации образования Российской Федерации;</a:t>
            </a:r>
          </a:p>
          <a:p>
            <a:r>
              <a:rPr lang="ru-RU" sz="2800" dirty="0" smtClean="0"/>
              <a:t>4. Государственный образовательный стандарт</a:t>
            </a:r>
            <a:endParaRPr lang="ru-RU" sz="2800" dirty="0"/>
          </a:p>
        </p:txBody>
      </p:sp>
      <p:pic>
        <p:nvPicPr>
          <p:cNvPr id="25602" name="Picture 2" descr="C:\Users\user\Downloads\25-02-2023_12-59-34\IMG_20230213_142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059" y="2588985"/>
            <a:ext cx="4007983" cy="2998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238BA"/>
                </a:solidFill>
              </a:rPr>
              <a:t>Содержание </a:t>
            </a:r>
            <a:r>
              <a:rPr lang="ru-RU" b="1" dirty="0">
                <a:solidFill>
                  <a:srgbClr val="8238BA"/>
                </a:solidFill>
              </a:rPr>
              <a:t>метода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77504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использование </a:t>
            </a:r>
            <a:r>
              <a:rPr lang="ru-RU" sz="2800" dirty="0"/>
              <a:t>в обучении конкретных учебных ситуаций, ориентирующих обучающихся на формулирование проблемы и поиск вариантов ее решения с последующим разбором на учебных </a:t>
            </a:r>
            <a:r>
              <a:rPr lang="ru-RU" sz="2800" dirty="0" smtClean="0"/>
              <a:t>занятиях</a:t>
            </a:r>
            <a:endParaRPr lang="ru-RU" sz="2800" dirty="0"/>
          </a:p>
        </p:txBody>
      </p:sp>
      <p:pic>
        <p:nvPicPr>
          <p:cNvPr id="27650" name="Picture 2" descr="C:\Users\user\Downloads\25-02-2023_12-59-34\IMG_20230214_11555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2" y="2672475"/>
            <a:ext cx="3853932" cy="2882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ownloads\25-02-2023_12-59-34\IMG_20230214_11554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2" y="2672475"/>
            <a:ext cx="3853932" cy="2882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33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8238BA"/>
                </a:solidFill>
              </a:rPr>
              <a:t>Значение метода </a:t>
            </a:r>
            <a:r>
              <a:rPr lang="ru-RU" sz="5300" b="1" dirty="0">
                <a:solidFill>
                  <a:srgbClr val="8238BA"/>
                </a:solidFill>
              </a:rPr>
              <a:t>кейс-технологии</a:t>
            </a:r>
            <a:r>
              <a:rPr lang="ru-RU" sz="4900" dirty="0">
                <a:solidFill>
                  <a:srgbClr val="8238BA"/>
                </a:solidFill>
              </a:rPr>
              <a:t> </a:t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874643" y="2560510"/>
            <a:ext cx="6122503" cy="858552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завоевывает позитивное отношение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со стороны учащихся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868015" y="3508043"/>
            <a:ext cx="6122503" cy="73265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 способствует  взрослению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795129" y="4349553"/>
            <a:ext cx="6122503" cy="858552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формирует интерес и позитивную мотивацию по отношению к учебе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841510" y="5300870"/>
            <a:ext cx="6122503" cy="87464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выступает как образ мышления педагога, его особая парадигма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74" name="Picture 2" descr="C:\Users\user\Downloads\25-02-2023_12-59-34\IMG_20230214_11555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98" y="2703074"/>
            <a:ext cx="4402257" cy="3292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44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679</Words>
  <Application>Microsoft Office PowerPoint</Application>
  <PresentationFormat>Произвольный</PresentationFormat>
  <Paragraphs>126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Натуральные материалы</vt:lpstr>
      <vt:lpstr>Документ</vt:lpstr>
      <vt:lpstr>               «Инновационная педагогическая кейс-технология  как средство повышения мотивации школьников с  ОВЗ  на уроках английского языка»    Учитель: ГОУ ТО « Тульская школа для обучающихся с  ОВЗ №4»   Кузнецова Алефтина Викторовна                                Тула, 2023    </vt:lpstr>
      <vt:lpstr>История и развитие кейс - технологии </vt:lpstr>
      <vt:lpstr>Кейс-технология (case-study) </vt:lpstr>
      <vt:lpstr>Актуальность темы</vt:lpstr>
      <vt:lpstr>Цель технологии </vt:lpstr>
      <vt:lpstr>Задачи метода </vt:lpstr>
      <vt:lpstr>Методологическая основа для решения поставленных задач</vt:lpstr>
      <vt:lpstr>Содержание метода </vt:lpstr>
      <vt:lpstr> Значение метода кейс-технологии  </vt:lpstr>
      <vt:lpstr>Актуальные потребности подростков</vt:lpstr>
      <vt:lpstr>Задачи учителя</vt:lpstr>
      <vt:lpstr> Стратегии поведения учителя в ходе работы с кейсом </vt:lpstr>
      <vt:lpstr> Классификация кейсов по содержанию и организации представленного в них материала </vt:lpstr>
      <vt:lpstr>Слайд 14</vt:lpstr>
      <vt:lpstr> Технологические особенности метода </vt:lpstr>
      <vt:lpstr>Этапы работы</vt:lpstr>
      <vt:lpstr>Этапы работы</vt:lpstr>
      <vt:lpstr> Метод кейс-технологии развивает </vt:lpstr>
      <vt:lpstr>  Применение кейс-метода позволяет сформировать высокую мотивацию к учебе   </vt:lpstr>
      <vt:lpstr>Кейс-метод</vt:lpstr>
      <vt:lpstr>Заключение</vt:lpstr>
      <vt:lpstr>Слайд 22</vt:lpstr>
      <vt:lpstr>Спасибо                                   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Алефтина</cp:lastModifiedBy>
  <cp:revision>136</cp:revision>
  <dcterms:created xsi:type="dcterms:W3CDTF">2017-01-09T10:38:11Z</dcterms:created>
  <dcterms:modified xsi:type="dcterms:W3CDTF">2023-07-09T16:14:47Z</dcterms:modified>
</cp:coreProperties>
</file>