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2" r:id="rId6"/>
    <p:sldId id="268" r:id="rId7"/>
    <p:sldId id="263" r:id="rId8"/>
    <p:sldId id="269" r:id="rId9"/>
    <p:sldId id="272" r:id="rId10"/>
    <p:sldId id="273" r:id="rId11"/>
    <p:sldId id="274" r:id="rId12"/>
    <p:sldId id="275" r:id="rId13"/>
    <p:sldId id="276" r:id="rId14"/>
    <p:sldId id="266" r:id="rId15"/>
    <p:sldId id="270" r:id="rId16"/>
    <p:sldId id="271" r:id="rId17"/>
    <p:sldId id="277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494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72;&#1084;&#1072;\&#1052;&#1091;&#1079;&#1099;&#1082;&#1072;\&#1044;&#1074;&#1072;&#1078;&#1076;&#1099;%20&#1076;&#1074;&#1072;%20&#1095;&#1077;&#1090;&#1099;&#1088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72;&#1084;&#1072;\&#1052;&#1091;&#1079;&#1099;&#1082;&#1072;\&#1082;&#1088;&#1072;&#1089;&#1080;&#1074;&#1072;&#1103;%20&#1084;&#1091;&#1079;&#1099;&#1082;&#1072;\1\Ludvig%20Van%20Bethoven%20-%20Silence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gfons.com/upload/stars_texture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7725" y="0"/>
            <a:ext cx="11894503" cy="7434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0369" y="1700808"/>
            <a:ext cx="88136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  <a:ea typeface="Malgun Gothic" pitchFamily="34" charset="-127"/>
                <a:cs typeface="Times New Roman" pitchFamily="18" charset="0"/>
              </a:rPr>
              <a:t>З В Ё З Д Н Ы Й </a:t>
            </a:r>
          </a:p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  <a:ea typeface="Malgun Gothic" pitchFamily="34" charset="-127"/>
                <a:cs typeface="Times New Roman" pitchFamily="18" charset="0"/>
              </a:rPr>
              <a:t>Ч А С</a:t>
            </a:r>
          </a:p>
          <a:p>
            <a:endParaRPr lang="ru-RU" dirty="0"/>
          </a:p>
        </p:txBody>
      </p:sp>
      <p:pic>
        <p:nvPicPr>
          <p:cNvPr id="4" name="Дважды два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8864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31683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4437112"/>
            <a:ext cx="8676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Локоть, дюйм, фут, фунт – по-моему, это единицы измерения длины. Так ли это?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Расположите единицы длины в порядке убывания.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48478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Локоть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124744"/>
            <a:ext cx="31683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2852936"/>
            <a:ext cx="31683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3068960"/>
            <a:ext cx="1678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Фунт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2852936"/>
            <a:ext cx="31683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Дюйм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34076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Фут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festival.1september.ru/articles/566877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6984776" cy="6047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4320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5400000">
            <a:off x="575556" y="-63388"/>
            <a:ext cx="936104" cy="1728192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7984" y="18864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36712"/>
            <a:ext cx="4320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400000">
            <a:off x="3023828" y="-63388"/>
            <a:ext cx="936104" cy="1728192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67744" y="0"/>
            <a:ext cx="0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9632" y="1844824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9" idx="2"/>
          </p:cNvCxnSpPr>
          <p:nvPr/>
        </p:nvCxnSpPr>
        <p:spPr>
          <a:xfrm>
            <a:off x="1907704" y="126876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1"/>
            <a:endCxn id="9" idx="1"/>
          </p:cNvCxnSpPr>
          <p:nvPr/>
        </p:nvCxnSpPr>
        <p:spPr>
          <a:xfrm>
            <a:off x="1043608" y="332656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71600" y="4221088"/>
            <a:ext cx="4320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84368" y="3645024"/>
            <a:ext cx="3600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3212976"/>
            <a:ext cx="4320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4509120"/>
            <a:ext cx="3600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rot="5400000">
            <a:off x="3167844" y="2312876"/>
            <a:ext cx="936104" cy="1728192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403648" y="422108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Месяц 31"/>
          <p:cNvSpPr/>
          <p:nvPr/>
        </p:nvSpPr>
        <p:spPr>
          <a:xfrm rot="16200000">
            <a:off x="719572" y="4401108"/>
            <a:ext cx="936104" cy="1728192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32" idx="0"/>
            <a:endCxn id="29" idx="0"/>
          </p:cNvCxnSpPr>
          <p:nvPr/>
        </p:nvCxnSpPr>
        <p:spPr>
          <a:xfrm flipV="1">
            <a:off x="323528" y="3645024"/>
            <a:ext cx="417646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9" idx="2"/>
            <a:endCxn id="32" idx="2"/>
          </p:cNvCxnSpPr>
          <p:nvPr/>
        </p:nvCxnSpPr>
        <p:spPr>
          <a:xfrm flipH="1">
            <a:off x="2051720" y="3645024"/>
            <a:ext cx="72008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Месяц 45"/>
          <p:cNvSpPr/>
          <p:nvPr/>
        </p:nvSpPr>
        <p:spPr>
          <a:xfrm rot="5400000">
            <a:off x="7560332" y="2744924"/>
            <a:ext cx="936104" cy="1728192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есяц 46"/>
          <p:cNvSpPr/>
          <p:nvPr/>
        </p:nvSpPr>
        <p:spPr>
          <a:xfrm rot="5174794">
            <a:off x="5760132" y="4113076"/>
            <a:ext cx="432048" cy="1080120"/>
          </a:xfrm>
          <a:prstGeom prst="mo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4139952" y="4077072"/>
            <a:ext cx="4752528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46" idx="2"/>
          </p:cNvCxnSpPr>
          <p:nvPr/>
        </p:nvCxnSpPr>
        <p:spPr>
          <a:xfrm flipV="1">
            <a:off x="4139952" y="4077072"/>
            <a:ext cx="302433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139952" y="4941168"/>
            <a:ext cx="47525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 flipV="1">
            <a:off x="4139952" y="5517232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779912" y="530120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</a:t>
            </a:r>
            <a:endParaRPr lang="ru-RU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188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3528" y="35010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36296" y="23488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51520" y="594928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преобразование не  является движением?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tohomka.ru/images/Oct/30/39d2a99770cb5b0b38c26a0a3bfe78b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144499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18864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otohomka.ru/images/Oct/30/39d2a99770cb5b0b38c26a0a3bfe78b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240360" cy="3784362"/>
          </a:xfrm>
          <a:prstGeom prst="rect">
            <a:avLst/>
          </a:prstGeom>
          <a:noFill/>
        </p:spPr>
      </p:pic>
      <p:pic>
        <p:nvPicPr>
          <p:cNvPr id="7" name="Picture 2" descr="http://fotohomka.ru/images/Oct/30/39d2a99770cb5b0b38c26a0a3bfe78b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500" y="692696"/>
            <a:ext cx="3144500" cy="36724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44824"/>
            <a:ext cx="26260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клубничное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или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малиновое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293096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вишневое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76872"/>
            <a:ext cx="2630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малиновое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88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22048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188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xQTEhUUExQWFhQWFxgWFxgXGBwXGhgXHBoaGhwXGBcYHSggGRomGxwYITEiJSkrLi4uFyAzODMsNygtLisBCgoKDQ0NFA8PFCwcFBwsLCwsLCwsLCwsLCwsLCwsLCwsLCwsLCwsLCwsLDcsLCwsLDcsNywsLDcsLCw3NyssK//AABEIAQ4AugMBIgACEQEDEQH/xAAcAAACAgMBAQAAAAAAAAAAAAAEBQADAgYHAQj/xABCEAABAgMFBQYDBgUDAwUAAAABAhEAAyEEEjFBUQUiYXHwBhOBkaGxMsHRB0JScuHxFCMzYsIVgpJTstI0Q3OTov/EABYBAQEBAAAAAAAAAAAAAAAAAAABAv/EABURAQEAAAAAAAAAAAAAAAAAAAAR/9oADAMBAAIRAxEAPwDt8exI8iD2JEiRRIkSJASJEiQEiQv21tmTZZZmz5gQga4k6JAqo8BHL9vfazMmuixS+7H/AFVgKV/tRgnmX5CA6ttHaUqQm/OmJlp1UW8hifCNStP2q7PS7LmL/LLI/wC9o4bb7bNmzCpcxcxRxUpRJPjpoI8Epb1SD+ZIP6wHc7N9qmz1FlLmS+K0FvNDxtOzNsSLQHkTpcz8qgSOYxHjHzJZ7PLWsIXelvS+ioHEoUajkRGVp2DPlETJUwLSCGXLJChxOaTAfU8SNH+yTtBMtVjKZ6iqdJXcUVfEpJqhSuOKXzuvG8QEiRIkBIkSJARokSJAeExXSLYkRUiRIkVHseRIkBIkSJASNU7cdurPs5DKPeT1DclJNToVH7qfXQGH22bb3NnnTQHMuUtYGpSkqA9I+T9uT1rtKjMUVzDdKlPeKlkAl3wrRsmAygGvaTtHPts7vrSrBwlAe6hOiEv5nPPgHZ56jRIupBclnPrSA0SSCL+YdOYIw8nBHhB3fhAehOQagOp48IIaptS0IcEBJwvBLE8NfCF0213sWbgPl6QvmWkrNSScnJwjbezX2f2u1oC7plS1EXVzEtec4pS4Kg1XoOMAks9sCCCwUAcCKHjDBe0pYZSU3cKAN5EZx1XZP2R2SUxmrmTyPxMhPK6nLgTD6d2KsV3/ANLKp/YCac4K5J2Q7Smy2kTUKJQqkxGak8s1Alx+pjv9mtCZiErQXSoBSSMwagxoM3slYknesiWfEApI4snHCNu7PSJcqUmXKU8sOQCq8UuXu6tzgGsSJEgJEiRDASJEiQEiR4I9gJEiRID2PI8Jitc2Akya0BzLWYGtM+uMAKW5xgD56wtCkqqlYKVDUEMfQx86dr+zU6wWkrmJKpKlEy5gqlWPxN8K9R8o78mZ+7RdOkImoMuYlK0GhSsBSSNCDSA+ZZMw91KJfdTMrzWSG8SfKBpUmZOUyEuwzISPNRAh32zsfcWqbJSLqE30oSMAL95LabpEbP8AZx2XSoS580haalCG++khyRndcAfpAP8AsH2ESlCVz0AksUIUA7H/ANyZjVnuowFHq7delgY6YaCEFjWcj5weNoypf9SchP5lAVgGSjGIVFM20pu3goEHAguPMQMi3JJaAH22lhe0zEazY9tXbRcJxoSTTgeFSOFY2HbM0lB3a8n8o0LbFimqWlSQPiSCCzKBSUlONcsMPWA6rY0qAZRDwTAGw5ilSUFeJA1DtR61rjXWDxASPY8iQEiRIkBIkSJAYTZoSHMAzNoDIwo7Q7YS9xJcwhmbVq7nrwwgNumW7xgSbb+PnlGtp2ph+/X6xVNt41446QQ+tFoevPygf+IL+kIzbzxzziI2gTAbCibBEhbnp411G0dOtIKs1trjBWq9vuyirVbErSGQlA7wjEgE1SMyRTwhl2VQErupBCUC6HoAwG75MTxMG22ylaiTvFSqA4XaZjAjVjQQdZ7DLlJKEMCkVY4kscPPz4wBdqnlCCSKENix5UrGl7V2jZgkm0TBLlqI3N8lZwchFeD51xjd7BPBDH1EWnZSFXr0mXMBrVIIcYHgcngjS+zsvupq5UkLF4gqDk5YsQGcVw0gntNt6fZliXK3VqF4KIejtpq0bjZbN3RWtRTeVoKsNTnGv9qaTrPOTQ70slnYKDsWIzT5tBWlbP21MmDve+nNe7u8pAKb7PdvBV6rUJpG0bEt4VMl3kJKr1SHBNNS7HlxhjarL3sm6q6M6lkniWFfnrGs7CTetAQFUCsQWphAdjC4yvwvRa3zy4Yxmi1Avw1gDnj14FE+PRPGsATEij+IEepnCAuiR4DHsBxW12slRL5+fXzgb+JIepPXAMMoFnTq+37xQtefy6pBB6rdSlByfrrGKJu1jk/HCAVz269RAFsmNQmo6NIIZf6wXx6+f6RajanXyjVzPrp00QWoknrr94K3KVtJ8x5+nv5QfZrf5UjRJFp9P2hrZbaMyeGMBvCdphBExWXM0KSDTPB/OMtmdpZE6YJaFhS8SXLMXYDIlsjqIXWGyrXKSsovJUpqHDBzypF9n7CzFTEzrOWUP6iZrAKBxuKDscDWj+gPlyzLUGqCxwz/AA+/pDGVtbcL1+fJ4WyLSuWlUmanV1nkak6ilTwjGTPlokmcosEuWqcCWPv5wHs20LQSqcVOreTcSpSUAfdJSCON46wD2utUg2MKVMA30uxqCC4LjJmP7wbZNozZiQpUqYhKjuuHU2LkJO4/FsY0PtXsFMwrmJTPCr1UkBKWxJKSplHQp8YDZ5G0BNswmaoB8SH/AFgHsOm9aMQDkTWvyirYk4Kst0ApTLl3a0JamHnDzssqVKluhLrPxPS6QddGby1gp5LtNTz/AHi8WisK7znqurvGZmZwQ0Fu/WJ/GQoCif3jO8Rrxy9YBsm11zwgkTumhIhTYc4IkTi8FPJVqL4wzTMjXpM6oduHrDJJ5ecRXDZw+f08DlFS3GHp9fOCbUmpfJ8YoUmnXr6RWQRDnj1rhANvXRh5P08MJtOucK7crhXrjAALPDPr5mMO8PXXTxFL6xjB4AuWSSMalubnCPFWzu6qYVIAqXY1wGvvBex0pCr8wshOJ+gzxekWyJ6ZilSlJvy1GgdiCSBeST8OeDYwHX+yu/YrMrJUsK/5b3zjaLAi4Aco5n2K7WSpKEWaYtAlS/5cuYpNRX4ZhCg+jgAUrqX21/tBNjnd1OswUmhSuWtryDgoJUK/8oDbNvbPvp7xCXWBgzkjlmfeNWlW1BJIObEHUU8DDvZnbmxzEpUTMkhWHey1JT/9gBQP+ULu2OwFTU/xNh7tazvLQ+7NDYoUksJnOh9YC6y2lDManV28IU7YkSgklQFMWYeufjCezTSUb6VylEOxPs4bWArTPair6+Ki48hjAV7VtkpJSEFgrdSMyaPhkNYL2DbTKUErdSFGozD1dPj7RrFrsyjaJC1VDrJpQAJf0+UP5KQTT4cfDHzzgN5VZS18EKQfhVh4HjA0ymeHTw07IC7Z1GYdxmrhC22NeN3B6PWArQBj00ZkgwMJtPV+uuURaq8fKAvSrn116RakwEF8fURkldXPq4gGMiZnDBM2mI8xCVKzow608oORMDDlxgrnVuG+ulApXTCA1J14/vGU2c5euJ6eBJq8QIIrmJfiOf1hVaxWGE6a2fv0YU2tXTQAi9MIuslm7xSUjFRCRmzlvHGBZ62FadcYHk7QWlaVooUkKBOoLwG2bXli8qUBupASkDhV21fE8YXpIAkmWQCaTABW8FMxPFLGmsXrtwnKVPwcBRGLLBAI4YkwEEHvA1N5wTlnWAEtCjvJ/uJbz96wVsXtAlkSLZfVJQSETE70ySCcAD8cv+13GWkAGY5U2BJ9zCecamCvqHY9jlKsqEypneyVJF1YqCB6ZVHhGtbclTNnTu8kTFy5KqnNCTmFJZilzR8HjlnYHtxN2dMzXZ1H+ZL/AM0aK9DnH0BsnaVntkq+gpmSZiSGNdQpJGRGhgjRdpdo5iiCuWhT1V3dUnVaRUpVwcg88SJiBMl96lO6hJKiE0KUguoEYqGBzw8CEbHEtFplb5KUL7ogA3goEBP4r33ccxnA/Y9V1nCgC4IyBe61TizV1UYBPtLZxmKCFCgZQCS7E6lJxxBEMdr2SdZLOFCTfUAkhDsAk3hUjOh3RWuUdC25axKkXEllqFCKMKOoqyp4nKE+zCmdMuL/AKSkXUmpN8Asa6AmlcoDjMv7RrZ3yVLW8pNO6SLqAOAxvcS8dH2btVFolpmS1Ok0ODg6EZH94559onZsyVqnJG7euzGFAutW4sfGEHZzby7NMBDqQWCk6jhoRrBXZlL8+s+cRKiCPrjyhdY9pompStJBSRjh4Nrwi2ZNBD/Ma4+8EGypyX4tzy69Y9E8Chp1lCtM1sBXGMUzjy9h03VYB1LtPMdc4Zibz68I1qzztOqdGDhbDoPOCtOUcyOTGn6/rFc0a+v6+EZT5dTXmP2yaKplAScBV4ICtIr179Zwo2jNAbU4AeVfaL7baFGiaDXMnIDT9ITTnck1188oChSyS5frSIlDwQmTe8fXoxkmRkcNdOB+sBlY5xQ7Mx+JJwWOs8vGLE2jdodeJFc4rMkimBGHP6RVLkly2OYyPjlo8BaKOICtVneucX2iaoNkM+YyLYRlaQCAcixEAqFId9ku1U+wzQuUXSfjlkslY46K0Iw44QiMQCCvpbZG25Vuki0WdQdJ3klryTmiYMwfIvFE2cmzoE6UhLBS5UxDUIJC08izVGaY4T2Z7QTrDOTNlHgpB+Fac0qHscjHcNh7Ws1tk30URNARMlk70qdUofgSSBregiqYpU+am86lEC8wN2WhyaaFWmVNY2WxWbubqhLZJDMWoScdWbGMtkWa5KlsLyVJciuIbQ4BxF0y1JeYFqSEpu3OG7WiamuR9YBJ2i7NpXZVyaHvQUjVKgSqXz3lMToY+cbVJKFqSoMUljH0srbaO6mXEX1oPepKkEJdJcuSxelOLRw/7SrB3dtmHJZEwaNMAXTg6iPCAC7ObbMhYBrLUReH+QGsdBRaAoXknGoL9PHIpQjaOz20yE3CeI5Vp7wVvCV06xwxid711nCZNr44dYRai0u3PrGCHklfIcoZITQUGGpjW7PaXbDrrWHku3FhXIdYQVrt2ufJ9OTQo2rPdQQ9MVfIH3hzaZwlhR5+fjxjVJs6ilO5PX1giubMdVPhQCdXOvWkBKlbiicWT17RdLpLUTmW684vUl2TrLFeLPAAJJQq826pzx5jiIZTJG6DiCHDYEZe0BWWWFJUj7yS6fmOtYt2Zagg92twhR3T+E5iuUBdY2V/LVT8KtDoTofSBZ8ooOhT8VPpBFvs5Qothg8FJmianeqpIY8RhXi0BTMsonS3zah/xPyOTwrsw3SkjeSSK+GPl7wXY55lTLiqpNNKfXFov27IH9RNSALx/GijL/MMD4QGuzpcUgGCLRSuX6xQqbWCvFgiD9hbbmWWZflmhDLS9Fp/CfcHIwApbxgqA+m+xe2EWywIKAlZStSVJVVs6jyjYUSVAVCafdlvQcakeQj5i7Idqpthm3kVQphMRkoA4/mGRju+ydpG2yBOll5aqAKmBI4hQSSQQ2BgjYp84FkmW4Sby3uq3AHe7evOFMcMo4z9rVkQbk6WP5alqAqKJICwKE3RvUGhEdKTMmISvuwhUxSVJTLlLaqkkBRvpSVMTgHPGNH+0y2IXZ1y+7KCmbLdLMy7ovkHQuw5PnAcuULrEDjzglabiwRgoApPP9XEeTpe4BlgIys6e8s6h96UXH5Dj/8ApoC6ybWdV1QYinDwhqm0Ph5RqdoBdKtc9CIaWK2P00BsshWmLeb0hgLXz9Y16RNp49VMMErDCvpAE9rZlQjIknCobARrVrPwpyoeWUPu1LG0qFGBCdedOZPlCW3WVZUFAXkkYiur0gBrSf5aeZPs0WyluZR/tHszQPanuY6wRYyQlB4N16wFFrTcW4wr4awLaEGoNXqOcH2xLqI/FUcxj5xTYiC6VC8DkcfA5GAIsNq72XdV8QpzADAxTKJQpxikvXSBbbYzIUFJJVLV8Ks+IUMjBkqaFAK8Fcj70gCNrS0zEhY4PwOvL9dImyrTfQZavjALPXmnximxLZRlq/2/SBbSm5MCk5HLTowA8+RdUUq+E8MNDygObZ2LVEbDb5YXL7xNWDkaviGhXa7KUoQvGWtwlWihjLU2Yy1HKAWlJEYcIvU/WseyjWvXGChlJIxh12X7RrskwKBJlki+gNUah6BUU2RAUCghyapPEceULVyyDAfQViUuelE6zT0rlkXvhAKcKFIONMyMI1n7TdnrlyDNUtK1TmWSA10oUEuN4uDfHpHPuzW3V2c3amWouRjdP4kh/MZxvfauxzplhTP7wTJBKQjfJZ1DBJ+EOMHOGUEaYVOgO70gHZc65NY4KBSeR/X2hxNkFKW8oS2yRiRiCx+R9YD1UtwtBxSbw5jEeXtFCFXSCIYWlTqlzPxp3uYcHzx8TAZlMSND5wDCzroK06rBoXxPpCmzEwcJg1684Kb7VIM9eveK9VGALHaik3ahQcc9aGC9pg99M/8AkW3/ACP0hftKU0w6ljT19YIaTZcuallbqzgoYHmIEmWUolpBqzsciDp5x4lCmd3o+XtDD+JQZaUki8AHDcNW6eCFNpkkpBGKawDMkk7yN7lkc8OMOUzAAWClCuTecUIShJJAWHxFCMND4wHlpSVSCFCrpPjqIRWOYUqKfIaxsa56VC67Vq46asItsWe6oLGeY1GsFe2xTEKGXn1+kGBYmo/ubphFKpfeICxjRxy4QJYFF2wKTT6QDHY9qCSZa8CM48nHuCuUqsmYMK8weBBiq2yXAmJ1Y8FDENkDBaAJ0sJzbcJyOhPVIDX50koJBYgMx1BwPjGKSCBr100EiYUm6oO1CDlqOTxXbLIUbyaoOHDgYKzk2VZqkOxHMVoYNXNStP8AMTUUvAvXi2fOF1htapSgpPIg4EHI6xmuTUqkklJqUZp55EcYIi7CzEVSTQ/WHmzdtzJciZZyb0pbECu6sKCnTo7VHGFVl2k6bi3uu9MecersjEKQsKQfAprgofP2gNh2oao4oB69YWyZfeLUjNSS35h0YYbYWyZfJI41he91YmJxSQfWAHkb0opOKFU8f1jFaQSl8x7Ug+0ISha1NuTU04PXwYiBlYJd3C28CD9IAaYCk0/eDkTKCoimeneEXJsgbKCtj2rZT30xgX7xVTpeMYTLDea993rnGw7TkvNXT76gOd46ecDpkjBtRU66/WCEi7OMnbQcjFtjsIUajrGC5ssgmgevnHtkBUCAMUkY4YwQvte3AhRSEBhnr19YrTtlCviRk5z6EJ7cCJqwQ28fXoRJVjmGoFMno/1gptMElfwsDp+vWMA2vZ76nrGBZkmanGWToyh9ecC/6nMllrpHBWHlnAWyUGXeAFCPImnjlC2agpVeGZ6HtDex7RSs3ZgCCcDljgdDF9s2c+FQz+EAFJnuHyVRQ00PhGNnWUKuk7isxkrIwLOX3K2Zw2WOJ+cFSUhaWFQRTJuBgM9pWJaiFNvMLzDHRQ4EfOMTJMtOBIPxJ+Y15QRZ56gLp+JNAeGh1Ht7lXhNT+FQy+hzgECpKGod0ndON0/+JpSB5ktaFVcEae/LjDW02AvRgrMZH6E6QMlbC6sFhlmniPpAYS0pm1JCF5lqGmJAGPERaqwTEEOxBwKS6Sffzjz+EdlIIIfEeyhkfpBMlCjdB11Jo2UAx24HSkaJHpFGz1BRUNQkebwx2jZRTDBsXf16aAdmSmUtOjD1LQVatlSzLNFIUQk5Y4HTKsAJSQFDkfIgP6wdawRNwobpPldPLARcmy1UP7VDxY0aAVTHvYaesWP+XrxiyyyrxY5j6RO6Ipp1rAdOtlm/mL0vqwxqTAc5JDPyL/N42a32K6pZIPxKIUz0fAj5wntEyWujh8fEe8EKZkl+GXCsWyJBCXQA4y19cfGC7TIYa016f1imVKJGChzoD9IBNbZAJvLQAwxIb94XT7cohkJzo/Q5/SNhtOxgrFz4kvjq5gJWzVj4EtqXAw69YBXs+QQT3iqn7p5Y8OUXz5KCGYKepcAh64RRtGUkG4FXlEi8XcPRkvmXxPDnBiJYAAGAHVesYAGVs5H3Qkch78IBtNvky3AZR/twfic/CBNtbZKlFCaIBunK+fDAcPPSKLJb5IG9JSVDAnDkRhBVFrn98u+UgUAADtrnB2yJcy8AnDQh0nmNfWPbOZZKD8Bu3lEDcDByGJcfrHW/s57JiYkWqel0F+5lEUIf+ot8XyTgOORHO9pIswLqmplzB8SXKkvwIDgc35wsUl2UhQLYEfeA0+kfRHaDsvZrWlp0tKhhUVTyOIjmG2vs9VYy8tRXIUXS/wAUstgSKKTQVpyzgOb26+gheIXQ4+UW2W1Jmbs1n+6v5E5c4eWqzYpIGJp7EDT6Qon7MAO6W4Kw8+ucALNsS5ZdB/XgdYN2faO9xRdUk1rQnhpFSVzZYarNpTqnCGnZeyXr5ArQinPhAH2qzkHwgXZdn3ppAfeaHNuTuoVqkvzBbPqsDbIlpEkqJYlSmoa/Dg2GLwAe1bNRCswq6fGo9oslDew19XhoiUJkpaHN4MsUdmJeo4EwEUN11y8YBPsqXU05+enOGXcqywjPs1Y765iTkSK6Xv0gxVnIJFaU+Ef+UFd4tFiQvEV1wMLLZ2clrc0fike4Yw7iQGk2rs0tOCUH8pq+rKaAZ9gIDEV5V8tI3+bIvaDwc+tPSKf9PR+pqfWCRoP8IqmAHJz45DKArVsDvKFa+Icgc6R0YbMToIi9lpMCOQbY7MJlBC0/jAZyesDEtOywEupTDIAGvWgEbr2n2e6u7QlwlF9WrmifYmEsvYpmSx/KJWCzklm1qeJijj3aexd3NLfAagnnVzwMLLPKc4Zh46n9oHZNQkJmOKKIpUBwSCTzDeMaZsPZrupQ+E+ZBHlziAuxbLMydIsoxKklZxZ6hPgPePoiSwQEoIASkADQAUEcS+zFYNr7yYd4vjqrnkI6Wq0kTzLWCAtrpBp0Q7cuMA7G0UqSV4hLgjiOUKZ9tM6zlLPgpQeoS/pgYXbPKpNpElX9Nd4f7viHOl6MJCxJtSwo7pCkF8KMpPixV5wRqW2djkvdO8knkfprCKQN4y5grhXEHLwjdbXtWX3h3SZZYFYrdqQ5SKthUYRVbdlS5yXSyhgCmhDYjzdxBWn/AMIQq6cD884b7DliWVlmAYnJ34QQbIuU191JwChinD4hpxgyy2WkxzTd8QXz9IBZtoJ/hkLGswcny84usuzCmyyyMyqg4U+UMrdYAqzy0AfFNSzcN408PWHX8EAiSmtQVaYl/m0Bq9nsqgFH+xXtAKrGWBAcEDp+so3zauzEy5ExX3rhSNApVA/iY97M9n0zZCFK4hssYDTeyGz1E2hbYTAk0qC6stHjaDspJqUhzUw77FbJEldo0Wq82X9WcPYekbR3CdB5QVdEiRICPEiRICRIkeEQCK37EVNJUFBJUXJ4YBLcA3i8F7P2dclhBxTR9c39W8IZxIBRtjYqZ8iZJJ+NJAJqysUluCmPhHL07CKEm8gBSSQRxBYs+Y1js8A2vZyVElhvY8aN5s3lAfN1ps6rPPUlKrpQrdOBZgQX/KRG9WPbip8pBWo94gUZOJGBKtHGHPx23tB2WSbXJmIABUgocpBTfRVN4cQSnwGkSz9j0iYpRSyV1UkfcWPvJpvIOOoMEItsbSM1SVywoTHSScQG+oML9pWi1LdSJV9nJDfEcHocW1MdIsvZuWiv7H6QZ/pKQXS6TqPmMDFI4LZNnzpqyFOFrdDq3WJoSp2uhnpwaOpbO2cSZi7qQFKpdNFMPjqB926nTczxjcpdnA08oyMkRBrSNku7gV4ddGMJPZoBKkoAG+H4C7lwc4RtQliMZKar/N/imBCH/RB3ktIwloUo/mVupNeAX6QzTstN4Ej4QAl8sawelLOdY9gpTtfZYmoCMHUlzwFT7N4wbs6xJkywhOA9TrBLR4TAD2OQE1apFTnUqU3mYJjF+ESvCAyiRIkBIkSJASJEiq0zwhJJ8hV/KAtiRTIn3vukBga41yYYUbzi6AkVz5wQkqVgPUksANSSwA1MZLmAEAkAnAZnlGFpkBYAOSkqGdUkEU5iAgBLFQFKtx4Hk8U2a131qTui4zsXNcMhl7xcwDB6lwOJbTkI9QhKB16nmSfEwFSLTeJCA4Sq4+RI+JtWNDxBGRgi8NYAk2JISSoEJCboGiBU4Zqz1ADh3imXZEFky0lNCFKJcpDgECp3iwrljjiB8mffO78Iz/FxTwxrwprF8D2OQhIUUYKLnRwAnyZIHhFsqaFB0kEVFOEBnHgEYomg4EHlzI9wfKIZovBOZDtw1PjAZkx48exIDxo9AiRICRIpROJUwG6MSczoBF0QSJEiRRIkSJASK5qcySwxAavOj+UWRhOl3g1PJ+v3gF8tIUSEzZgKicMizu5DMwbStIOmyXAF5QbMGp4EwKbKQpICmDlRYMSAKgniojSnIQRapSlMEruYuQHOgxpqebeMFCdnVB72aSHqVal9MMKYUFKRemzkIKQtX5qFQ8TwYeEVGxq/6qhj/i2JyAbi5OcZIshBe+oh3bxJyywH+3iXDKTYwklTqJIZ1F25PyH/ABEVyrGEF7yyBgFKKqnOvpGc+zqUf6hCWIugNi1XxfHPOLEyjdulRJY72bnMaQAkuwhV8qWolSnZ2CWZkBqFvH4lRXabGglKQ4BNVPQYMBqrIaV4AkCwtgtYDij0bTWrmuOGkZCyF6zFEPeY4PQgcgXpx4PFHsuxhKCgEgHzriX1y8BGUqz3UlIJq9XqOWQbQRfEiACybMShV4FeJLFZYkgA7oowAAAwGQDRfOsl4veWKg7pbBqOKtQ0/uMERICiRZ7v3lK/MX1+sXx5ejEzRCjOPDGAmxlfgPYxI4xiZw4xO+ER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blogerma.ru/wp-content/uploads/2013/04/Carl-Ga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304256" cy="29356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К.Ф. Гаусс</a:t>
            </a:r>
          </a:p>
        </p:txBody>
      </p:sp>
      <p:pic>
        <p:nvPicPr>
          <p:cNvPr id="7" name="Picture 2" descr="https://upload.wikimedia.org/wikipedia/commons/thumb/3/30/Euklid-von-Alexandria_1.jpg/250px-Euklid-von-Alexandri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836712"/>
            <a:ext cx="2448272" cy="29085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3717032"/>
            <a:ext cx="88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Евклид</a:t>
            </a:r>
          </a:p>
        </p:txBody>
      </p:sp>
      <p:pic>
        <p:nvPicPr>
          <p:cNvPr id="9" name="Picture 2" descr="http://www.archive.gov.tatarstan.ru/res/files/9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92696"/>
            <a:ext cx="2254604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0232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Н.И. Лобачевский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2606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04664"/>
            <a:ext cx="4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606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077072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учёные жили в разные эпохи, но их объединяет то, что каждый из них пытался доказать аксиому параллельных прямых: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точку, не лежащую на данной прямой, можно провести на плоскости не более одной прямой, параллельной данной.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Я думаю, что сначала жил Гаусс, затем Евклид и уже потом Лобачевский. Согласны ли вы с этим утверждением?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Кому из этих ученых принадлежат слова: «Математика – царица наук, арифметика – царица математики»?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Кто из них уже в 24-летнем возрасте был профессором университета?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188640"/>
            <a:ext cx="3107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        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задание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4797152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907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Графиком какой функции является гипербола?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3265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задание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367240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367240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852936"/>
            <a:ext cx="367240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908720"/>
            <a:ext cx="367240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268760"/>
            <a:ext cx="3797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3х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2х 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3284984"/>
            <a:ext cx="2183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98072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+ 3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44208" y="1484784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306896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7</a:t>
            </a:r>
          </a:p>
          <a:p>
            <a:pPr algn="ctr"/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у =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9752" y="364502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4077072"/>
            <a:ext cx="8100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из этих фигур по одному очень важному признаку является лишней?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60648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задание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179512" y="764704"/>
            <a:ext cx="2016224" cy="288032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 rot="20891371">
            <a:off x="4570723" y="1010254"/>
            <a:ext cx="1933527" cy="2298408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2001719">
            <a:off x="7004124" y="920189"/>
            <a:ext cx="2471580" cy="199130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2411760" y="1268760"/>
            <a:ext cx="1944216" cy="216024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4581128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формулы площадей некоторых фигур. Я считаю, что всё это площади треугольника. Так ли это?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26064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4325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задание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3888432" cy="1440160"/>
          </a:xfrm>
          <a:prstGeom prst="rect">
            <a:avLst/>
          </a:prstGeom>
          <a:solidFill>
            <a:srgbClr val="AFE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 sin ɣ</a:t>
            </a:r>
            <a:endParaRPr lang="ru-RU" sz="4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908720"/>
            <a:ext cx="3672408" cy="1440160"/>
          </a:xfrm>
          <a:prstGeom prst="rect">
            <a:avLst/>
          </a:prstGeom>
          <a:solidFill>
            <a:srgbClr val="AFE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a b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3888432" cy="1368152"/>
          </a:xfrm>
          <a:prstGeom prst="rect">
            <a:avLst/>
          </a:prstGeom>
          <a:solidFill>
            <a:srgbClr val="AFE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a b c      </a:t>
            </a:r>
          </a:p>
          <a:p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R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780928"/>
            <a:ext cx="3672408" cy="1440160"/>
          </a:xfrm>
          <a:prstGeom prst="rect">
            <a:avLst/>
          </a:prstGeom>
          <a:solidFill>
            <a:srgbClr val="AFE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 + b)h</a:t>
            </a:r>
            <a:endParaRPr lang="ru-RU" sz="4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03648" y="17728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35730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573016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9px.ru/sstorage/53/2012/05/mid_41133_8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1173906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81" y="2420888"/>
            <a:ext cx="913621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Арифметика</a:t>
            </a:r>
            <a:endParaRPr lang="ru-RU" sz="1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764704"/>
            <a:ext cx="3111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 и </a:t>
            </a:r>
            <a:r>
              <a:rPr lang="ru-RU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 л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Ludvig Van Bethoven - Sile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pwr.ru/quotauthor/362/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232248" cy="2901923"/>
          </a:xfrm>
          <a:prstGeom prst="rect">
            <a:avLst/>
          </a:prstGeom>
          <a:noFill/>
        </p:spPr>
      </p:pic>
      <p:pic>
        <p:nvPicPr>
          <p:cNvPr id="7" name="Picture 8" descr="http://www.tipsboard.ru/images/kratkoe_soderzhanie_mednij_vsadnik_a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131436" cy="2880320"/>
          </a:xfrm>
          <a:prstGeom prst="rect">
            <a:avLst/>
          </a:prstGeom>
          <a:noFill/>
        </p:spPr>
      </p:pic>
      <p:pic>
        <p:nvPicPr>
          <p:cNvPr id="8" name="Picture 4" descr="http://www.lomonosov300.ru/pict/4e5e8cd912e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5" y="764704"/>
            <a:ext cx="2160240" cy="284570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977288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людей, изображённых на портретах является автором учебника для детей под названием «Арифметика»?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кем из них произошёл следующий случай?  «…На камзоле продрались локти. Повстречавший его придворный щёголь ехидно заметил по этому поводу: «Учёность выглядывает оттуда…» «Нисколько, сударь, - немедленно ответил он, - глупость заглядывает туда!»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этих знаменитых людей сделал интересное и меткое «арифметическое» сравнение, что человек подобен дроби, числитель которой есть то, что человек представляет собой, а знаменатель – то, что он думает о себе. Чем большего мнения о себе человек, тем больше знаменатель, а значит, тем меньше дробь.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М.В.Ломоносов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1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тур      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задание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6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288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pwr.ru/quotauthor/362/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160240" cy="2808312"/>
          </a:xfrm>
          <a:prstGeom prst="rect">
            <a:avLst/>
          </a:prstGeom>
          <a:noFill/>
        </p:spPr>
      </p:pic>
      <p:pic>
        <p:nvPicPr>
          <p:cNvPr id="5" name="Picture 8" descr="http://www.tipsboard.ru/images/kratkoe_soderzhanie_mednij_vsadnik_a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078150" cy="2808312"/>
          </a:xfrm>
          <a:prstGeom prst="rect">
            <a:avLst/>
          </a:prstGeom>
          <a:noFill/>
        </p:spPr>
      </p:pic>
      <p:pic>
        <p:nvPicPr>
          <p:cNvPr id="6" name="Picture 4" descr="http://www.lomonosov300.ru/pict/4e5e8cd912e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4664"/>
            <a:ext cx="2186520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М.В.Ломоносов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Кому принадлежат слова: «Вдохновение нужно в геометрии, как в поэзии»?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Кому из этих людей принадлежат следующие слова: «Математику уже за тем учить следует, что она ум в порядок приводит»?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Мне кажется, что фамилиями этих людей названы города. Так ли это?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По чьему проекту в 1755 году был организован Московский университет, носящий ныне его имя?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1800200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051720" y="764704"/>
            <a:ext cx="2304256" cy="1728192"/>
          </a:xfrm>
          <a:prstGeom prst="parallelogram">
            <a:avLst>
              <a:gd name="adj" fmla="val 386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4067944" y="764704"/>
            <a:ext cx="2160240" cy="1728192"/>
          </a:xfrm>
          <a:prstGeom prst="trapezoid">
            <a:avLst>
              <a:gd name="adj" fmla="val 362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764704"/>
            <a:ext cx="2520280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441406"/>
            <a:ext cx="91440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четырёхугольник по очень важному признаку является лишним?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Какая из этих фигур обладает наибольшим количеством свойств?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Для какого четырёхугольника имеет смысл выражение: «Найдите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среднюю линию»?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Название какой фигуры в переводе с греческого языка означает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«обеденный столик»?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606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606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уга 3"/>
          <p:cNvSpPr/>
          <p:nvPr/>
        </p:nvSpPr>
        <p:spPr>
          <a:xfrm>
            <a:off x="467544" y="908720"/>
            <a:ext cx="936104" cy="2592288"/>
          </a:xfrm>
          <a:prstGeom prst="arc">
            <a:avLst>
              <a:gd name="adj1" fmla="val 8601479"/>
              <a:gd name="adj2" fmla="val 2206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899592" y="188640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1520" y="170080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059832" y="188640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220072" y="260648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740352" y="260648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170080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170080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04248" y="170080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555776" y="332656"/>
            <a:ext cx="144016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>
            <a:off x="5220072" y="980728"/>
            <a:ext cx="720080" cy="1800200"/>
          </a:xfrm>
          <a:prstGeom prst="arc">
            <a:avLst>
              <a:gd name="adj1" fmla="val 12140062"/>
              <a:gd name="adj2" fmla="val 203002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0800000">
            <a:off x="4499992" y="620688"/>
            <a:ext cx="720080" cy="1800200"/>
          </a:xfrm>
          <a:prstGeom prst="arc">
            <a:avLst>
              <a:gd name="adj1" fmla="val 12140062"/>
              <a:gd name="adj2" fmla="val 203002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092280" y="980728"/>
            <a:ext cx="1368152" cy="12961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91880" y="0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задание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3407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3407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13407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604448" y="14127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99592" y="188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840" y="188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188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2360" y="260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Перед вами четыре кривые.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утверждаю, что все они являются графиками некоторых функций. Так ли это?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 каком рисунке представлен график квадратичной функции?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 каком рисунке изображён график возрастающей на всей области определения функции?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0032" y="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8304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72514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 графики всех предложенных функций расположены в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координатных четвертях. Верно ли это?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60648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задание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124744"/>
            <a:ext cx="2880320" cy="165618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6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21297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2129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124744"/>
            <a:ext cx="2880320" cy="165618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6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068960"/>
            <a:ext cx="2880320" cy="165618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6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3068960"/>
            <a:ext cx="2880320" cy="165618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6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biopeoples.ru/uploads/posts/2012-10/1350394864_pif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2304256" cy="2648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3501008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Пифагор</a:t>
            </a:r>
          </a:p>
        </p:txBody>
      </p:sp>
      <p:pic>
        <p:nvPicPr>
          <p:cNvPr id="8" name="Picture 2" descr="http://nashashcola.ru/wp-content/uploads/2013/08/Velikie_matematiki-Arhimed_Zakon_Arhime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016224" cy="25082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48264" y="3501008"/>
            <a:ext cx="10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11" name="Picture 2" descr="http://www.omg-mozg.ru/image/velikie/f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1872208" cy="26647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350100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Фалес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32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4766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3617005"/>
            <a:ext cx="89644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портреты древнегреческих учёных, живших 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вв.до н.э.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Девизом каждого, кто нашёл что-то новое, является слово «Эврика!». Так воскликнул учёный, открыв новый закон. Он же с большой точностью вычислил значение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отношение длины окружности к её диаметру.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Кто из этих учёных участвовал в атлетических состязаниях и на олимпийских играх был дважды увенчан лавровым венком за победу в кулачном бою?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Много интересного рассказывают про этого учёного. Вот, например, один случай. Учёный, наблюдая звёзды, упал в колодец, а стоявшая рядом женщина посмеялась над ним, сказав: «Хочет знать, что делается на небе, а что у него под ногами, не видит».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510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biopeoples.ru/uploads/posts/2012-10/1350394864_pif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2304256" cy="2648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2996952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Пифагор</a:t>
            </a:r>
          </a:p>
        </p:txBody>
      </p:sp>
      <p:pic>
        <p:nvPicPr>
          <p:cNvPr id="6" name="Picture 2" descr="http://nashashcola.ru/wp-content/uploads/2013/08/Velikie_matematiki-Arhimed_Zakon_Arhime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7" y="404664"/>
            <a:ext cx="2141635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20272" y="2996952"/>
            <a:ext cx="10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8" name="Picture 2" descr="http://www.omg-mozg.ru/image/velikie/f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1872208" cy="2664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306896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Фалес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200" y="510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1520" y="3501008"/>
            <a:ext cx="871296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этих учёных помогал защищать свой город Сиракузы от римлян и при этом погиб? Легенда гласит: когда римлянин занёс меч над учёным, тот не просил пощады, а лишь воскликнул: «Не трогай мои чертежи!» В миг гибели учёный решал геометрическую задачу.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 из них принадлежат слова: «Числа правят миром»?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Кто из этих учёных сформулировал следующие теоремы: «Вертикальные углы равны», «В равнобедренном треугольнике углы при основании равны», «Диаметр делит круг пополам»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26064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задание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338437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-х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7х + 3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8367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= -х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7х + 3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764704"/>
            <a:ext cx="338437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83671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7х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+ 3х - 1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844824"/>
            <a:ext cx="338437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844824"/>
            <a:ext cx="338437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19168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-(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+ 7)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91683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-7х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2641461"/>
            <a:ext cx="856895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квадратичные функции, графиками которых являются параболы.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46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 ли, что ветви всех парабол направлены вниз.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05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Вершина какой параболы находится в точке с координатами (0;3)?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05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6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Какую из парабол можно получить из графика функции у = х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двух параллельных переносов: вдоль оси абсцисс на 7 единиц влево и вдоль оси ординат на 3 единицы вниз?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6050" algn="l"/>
              </a:tabLst>
            </a:pPr>
            <a:endParaRPr kumimoji="0" lang="ru-RU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9087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9168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9087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19168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1012</Words>
  <Application>Microsoft Office PowerPoint</Application>
  <PresentationFormat>Экран (4:3)</PresentationFormat>
  <Paragraphs>167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r1chee</dc:creator>
  <cp:lastModifiedBy>r1chee</cp:lastModifiedBy>
  <cp:revision>100</cp:revision>
  <dcterms:created xsi:type="dcterms:W3CDTF">2015-04-10T17:53:40Z</dcterms:created>
  <dcterms:modified xsi:type="dcterms:W3CDTF">2015-04-12T11:47:02Z</dcterms:modified>
</cp:coreProperties>
</file>