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484" r:id="rId3"/>
    <p:sldId id="503" r:id="rId4"/>
    <p:sldId id="504" r:id="rId5"/>
    <p:sldId id="506" r:id="rId6"/>
    <p:sldId id="507" r:id="rId7"/>
    <p:sldId id="505" r:id="rId8"/>
    <p:sldId id="482" r:id="rId9"/>
    <p:sldId id="508" r:id="rId10"/>
    <p:sldId id="509" r:id="rId11"/>
    <p:sldId id="510" r:id="rId12"/>
    <p:sldId id="421" r:id="rId13"/>
    <p:sldId id="51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F7FB"/>
    <a:srgbClr val="FF3300"/>
    <a:srgbClr val="996600"/>
    <a:srgbClr val="FDA1EB"/>
    <a:srgbClr val="DCC2DC"/>
    <a:srgbClr val="DAC4D8"/>
    <a:srgbClr val="CCFF66"/>
    <a:srgbClr val="A50021"/>
    <a:srgbClr val="B50B9D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9459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19B62-52A5-486A-94CE-50FA1B0AF00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28829-9BCA-41FE-A0DC-D08AB925B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89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1A87900-92C6-4062-A637-BBB4DB0FA61B}" type="slidenum">
              <a:rPr lang="ru-RU">
                <a:solidFill>
                  <a:srgbClr val="000000"/>
                </a:solidFill>
              </a:rPr>
              <a:pPr/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93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28829-9BCA-41FE-A0DC-D08AB925B3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39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F2FC-1B57-430D-B8F4-11C7A6439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818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4498-97A8-4DC7-A436-35FD5541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12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61EF-ED5A-4859-8AD8-5D638766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98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575C3-492F-4015-90F8-2F4DE59B2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87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AB24-AB97-4987-8FBA-9762CDCC2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6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A6BF-66CC-42C9-A251-83A531CC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89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11D4-6FA3-43BE-97F1-938B1528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19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2C21-36E7-4172-B801-1F2C39516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256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BDA5-CEFB-42E1-9208-C22EE7DE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68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45E2-DD36-4CFA-89F3-94ADA4D3F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3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97A7-2F83-43C3-A4BA-2ADC5D0B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93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496FE1-0A6E-4BBD-A981-788FAB0E3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cheskaya.academic.ru/2752/%D0%9F%D0%A0%D0%95%D0%95%D0%9C%D0%A1%D0%A2%D0%92%D0%95%D0%9D%D0%9D%D0%9E%D0%A1%D0%A2%D0%AC_%D0%B2_%D0%BE%D0%B1%D1%83%D1%87%D0%B5%D0%BD%D0%B8%D0%B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ruprom-image.s3.amazonaws.com/140181_w640_h640_1111111111111.jp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ranimacii.ru/photo/dlja_prezentacij/devochka_plachet/23-0-228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pro100lena75/view/731543?page=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Прямоугольник 3"/>
          <p:cNvSpPr>
            <a:spLocks noChangeArrowheads="1"/>
          </p:cNvSpPr>
          <p:nvPr/>
        </p:nvSpPr>
        <p:spPr bwMode="auto">
          <a:xfrm>
            <a:off x="1907704" y="944575"/>
            <a:ext cx="561657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Осуществление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преемственности при переходе учащихся из начальной школы </a:t>
            </a:r>
            <a:endParaRPr lang="ru-RU" sz="3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основную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b="1" dirty="0"/>
          </a:p>
        </p:txBody>
      </p:sp>
      <p:pic>
        <p:nvPicPr>
          <p:cNvPr id="8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5638">
            <a:off x="444971" y="835187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7968">
            <a:off x="7608886" y="1020665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09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13042">
            <a:off x="3651427" y="-99418"/>
            <a:ext cx="1155456" cy="8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63710"/>
            <a:ext cx="5688632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+mn-lt"/>
              </a:rPr>
              <a:t>Многолетние </a:t>
            </a:r>
            <a:r>
              <a:rPr lang="ru-RU" sz="2400" dirty="0">
                <a:latin typeface="+mn-lt"/>
              </a:rPr>
              <a:t>наблюдения педагогов и школьных психологов свидетельствуют о том, что переход из начальной школы в среднюю неизбежно связан со снижением успеваемости, хотя бы временным.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/>
              <a:t> </a:t>
            </a:r>
            <a:endParaRPr lang="ru-RU" sz="2400" dirty="0" smtClean="0"/>
          </a:p>
        </p:txBody>
      </p:sp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79" y="4869160"/>
            <a:ext cx="3574111" cy="1368152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</a:rPr>
              <a:t>чебная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дезадаптация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004048" y="3068960"/>
            <a:ext cx="484632" cy="118449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Большие анимированные смайлы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848" y="3356992"/>
            <a:ext cx="136815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Защемило книгой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991" y="4869160"/>
            <a:ext cx="2078009" cy="159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77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020272" y="4293096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8720" y="260648"/>
            <a:ext cx="4163640" cy="1008112"/>
          </a:xfrm>
          <a:prstGeom prst="ellipse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Учебная</a:t>
            </a: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дезадаптация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1497" y="1700808"/>
            <a:ext cx="5096927" cy="2592288"/>
          </a:xfrm>
          <a:prstGeom prst="roundRect">
            <a:avLst/>
          </a:prstGeom>
          <a:solidFill>
            <a:srgbClr val="FDA1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Неуспешность</a:t>
            </a:r>
            <a:r>
              <a:rPr lang="ru-RU" sz="2400" b="1" dirty="0" smtClean="0">
                <a:solidFill>
                  <a:schemeClr val="tx1"/>
                </a:solidFill>
              </a:rPr>
              <a:t> ребенка в освоении общеобразовательных программ ввиду недостаточного развития навыков учебной деятельности.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436096" y="4293096"/>
            <a:ext cx="484632" cy="753933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3444223">
            <a:off x="6801805" y="4486629"/>
            <a:ext cx="895723" cy="484632"/>
          </a:xfrm>
          <a:prstGeom prst="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8331295">
            <a:off x="3726517" y="4466509"/>
            <a:ext cx="852563" cy="484632"/>
          </a:xfrm>
          <a:prstGeom prst="lef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437330" y="1268760"/>
            <a:ext cx="383220" cy="489204"/>
          </a:xfrm>
          <a:prstGeom prst="down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5037051"/>
            <a:ext cx="1975556" cy="1488746"/>
          </a:xfrm>
          <a:prstGeom prst="roundRect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Затруднения в учебе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6016" y="5037051"/>
            <a:ext cx="1944216" cy="1486220"/>
          </a:xfrm>
          <a:prstGeom prst="roundRect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Нарушение дисциплины</a:t>
            </a:r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053554"/>
            <a:ext cx="1955643" cy="1486220"/>
          </a:xfrm>
          <a:prstGeom prst="roundRect">
            <a:avLst/>
          </a:prstGeom>
          <a:solidFill>
            <a:srgbClr val="A3F7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Отсутствие интереса к изучению предмета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78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Рекомендации </a:t>
            </a:r>
            <a:r>
              <a:rPr lang="ru-RU" sz="2400" b="1" dirty="0">
                <a:solidFill>
                  <a:srgbClr val="FF0000"/>
                </a:solidFill>
              </a:rPr>
              <a:t>учителям-предметникам.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61459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Никогда </a:t>
            </a:r>
            <a:r>
              <a:rPr lang="ru-RU" sz="2000" dirty="0"/>
              <a:t>не используйте оценку как средство наказания ученика. Оценка достижений должна быть ориентацией на успех, способствовать развитию мотивации к учению, а не её снижению.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Замечайте положительную динамику в развитии каждого ученика (Нельзя сравнивать «Машу с Петей», можно – «Петю вчерашнего и Петю сегодняшнего»).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/>
              <a:t>Развивайте навыки самоконтроля, умение оценивать свою работу и работу класса. Не бойтесь признать свои ошибки. Постоянно анализируйте все плюсы и минусы в своей работе.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/>
              <a:t>Не </a:t>
            </a:r>
            <a:r>
              <a:rPr lang="ru-RU" sz="2000" dirty="0"/>
              <a:t>создавайте психотравмирующих ситуаций при выставлении оценок за контрольные работы, за </a:t>
            </a:r>
            <a:r>
              <a:rPr lang="ru-RU" sz="2000" dirty="0" smtClean="0"/>
              <a:t>четверть, за год, выставляйте </a:t>
            </a:r>
            <a:r>
              <a:rPr lang="ru-RU" sz="2000" dirty="0"/>
              <a:t>оценки не формально, а с учётом личностных особенностей и достижений каждого ученика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Picture 26" descr="http://s49.radikal.ru/i123/1208/e5/1bc5005ed9b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2133" y="1412776"/>
            <a:ext cx="1096879" cy="1270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s019.radikal.ru/i615/1208/4d/415c2497c59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696692" cy="177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13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" y="280533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</a:rPr>
              <a:t>Бинарный урок – как средство обеспечения преемственности начального и основного общего образования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324600" y="1905000"/>
            <a:ext cx="2590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3) Оба учителя </a:t>
            </a:r>
            <a:r>
              <a:rPr lang="ru-RU" b="1" u="sng" dirty="0"/>
              <a:t>готовят и проводят урок вместе</a:t>
            </a:r>
            <a:r>
              <a:rPr lang="ru-RU" dirty="0"/>
              <a:t>, распределяя между собой эпизоды урока, поддерживая друг друга в течение всего урока.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76600" y="1908175"/>
            <a:ext cx="3048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/>
              <a:t>2) Учителя начальной и основной школы готовят </a:t>
            </a:r>
            <a:r>
              <a:rPr lang="ru-RU" b="1" u="sng" dirty="0"/>
              <a:t>вместе конспект</a:t>
            </a:r>
            <a:r>
              <a:rPr lang="ru-RU" dirty="0"/>
              <a:t>, а проводит урок только учитель основной школы.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52400" y="1908175"/>
            <a:ext cx="3124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1) Готовит и проводит урок </a:t>
            </a:r>
            <a:r>
              <a:rPr lang="ru-RU" b="1" u="sng" dirty="0"/>
              <a:t>только учитель основной школы</a:t>
            </a:r>
            <a:r>
              <a:rPr lang="ru-RU" dirty="0"/>
              <a:t>, а учитель начальной школы дает только информацию о классе, </a:t>
            </a:r>
            <a:r>
              <a:rPr lang="ru-RU" dirty="0" smtClean="0"/>
              <a:t>теме, дает отдельные </a:t>
            </a:r>
            <a:r>
              <a:rPr lang="ru-RU" dirty="0"/>
              <a:t>советы.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81000" y="4294188"/>
            <a:ext cx="8382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Сотрудничество учителей </a:t>
            </a:r>
            <a:r>
              <a:rPr lang="ru-RU" dirty="0" smtClean="0"/>
              <a:t>основной </a:t>
            </a:r>
            <a:r>
              <a:rPr lang="ru-RU" dirty="0"/>
              <a:t>и </a:t>
            </a:r>
            <a:r>
              <a:rPr lang="ru-RU" dirty="0" smtClean="0"/>
              <a:t>начальной </a:t>
            </a:r>
            <a:r>
              <a:rPr lang="ru-RU" dirty="0"/>
              <a:t>школы устанавливается полностью: вместе </a:t>
            </a:r>
            <a:r>
              <a:rPr lang="ru-RU" dirty="0" smtClean="0"/>
              <a:t>готовят </a:t>
            </a:r>
            <a:r>
              <a:rPr lang="ru-RU" dirty="0"/>
              <a:t>урок, вместе </a:t>
            </a:r>
            <a:r>
              <a:rPr lang="ru-RU" dirty="0" smtClean="0"/>
              <a:t>проводят, </a:t>
            </a:r>
            <a:r>
              <a:rPr lang="ru-RU" dirty="0"/>
              <a:t>вместе </a:t>
            </a:r>
            <a:r>
              <a:rPr lang="ru-RU" dirty="0" smtClean="0"/>
              <a:t>анализируют, </a:t>
            </a:r>
            <a:r>
              <a:rPr lang="ru-RU" dirty="0"/>
              <a:t>т.е </a:t>
            </a:r>
            <a:r>
              <a:rPr lang="ru-RU" dirty="0" smtClean="0"/>
              <a:t>отвечают </a:t>
            </a:r>
            <a:r>
              <a:rPr lang="ru-RU" dirty="0"/>
              <a:t>за </a:t>
            </a:r>
            <a:r>
              <a:rPr lang="ru-RU" dirty="0" smtClean="0"/>
              <a:t>него</a:t>
            </a:r>
            <a:endParaRPr lang="ru-RU" dirty="0"/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+</a:t>
            </a:r>
            <a:r>
              <a:rPr lang="ru-RU" dirty="0"/>
              <a:t> Для учеников </a:t>
            </a:r>
            <a:r>
              <a:rPr lang="ru-RU" dirty="0" smtClean="0"/>
              <a:t>и </a:t>
            </a:r>
            <a:r>
              <a:rPr lang="ru-RU" dirty="0"/>
              <a:t>для </a:t>
            </a:r>
            <a:r>
              <a:rPr lang="ru-RU" dirty="0" smtClean="0"/>
              <a:t>учителей </a:t>
            </a:r>
            <a:r>
              <a:rPr lang="ru-RU" dirty="0"/>
              <a:t>урок проходит в </a:t>
            </a:r>
            <a:r>
              <a:rPr lang="ru-RU" dirty="0" smtClean="0"/>
              <a:t>комфортной </a:t>
            </a:r>
            <a:r>
              <a:rPr lang="ru-RU" dirty="0"/>
              <a:t>обстановке, </a:t>
            </a:r>
            <a:r>
              <a:rPr lang="ru-RU" dirty="0" smtClean="0"/>
              <a:t>без шоковых </a:t>
            </a:r>
            <a:r>
              <a:rPr lang="ru-RU" dirty="0"/>
              <a:t>ситуаций от ощущения новизны и непонятности приемов и стиля общения нового педагога. Вместо тревожности формируется установка: «в 5 классе будет хорошо, привычно, не страшно». </a:t>
            </a:r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H="1">
            <a:off x="2123728" y="1447800"/>
            <a:ext cx="1457672" cy="46903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0" y="14478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5638800" y="1447800"/>
            <a:ext cx="114300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>
            <a:off x="4211960" y="3429000"/>
            <a:ext cx="2112640" cy="93610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17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43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90872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/>
          </a:p>
        </p:txBody>
      </p:sp>
      <p:pic>
        <p:nvPicPr>
          <p:cNvPr id="6" name="Picture 2" descr="gif анимация школьницы готовяться к экзамену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2531616"/>
            <a:ext cx="2376264" cy="25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8400"/>
            <a:ext cx="2411760" cy="293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63688" y="917912"/>
            <a:ext cx="51480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Школьное обучение никогда не начинается с пустого места, а всегда опирается на определённую стадию развития, проделанную ребёнком.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	Л. С.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43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3300"/>
                </a:solidFill>
                <a:hlinkClick r:id="rId3"/>
              </a:rPr>
              <a:t>ПРЕЕМСТВЕННОСТЬ</a:t>
            </a:r>
            <a:r>
              <a:rPr lang="ru-RU" sz="2400" b="1" u="sng" dirty="0" smtClean="0">
                <a:solidFill>
                  <a:srgbClr val="FF0000"/>
                </a:solidFill>
                <a:hlinkClick r:id="rId3"/>
              </a:rPr>
              <a:t> в обучении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556792"/>
            <a:ext cx="7344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- установление необходимой связи и правильного соотношения между частями учебного предмета на разных ступенях его изучения. Понятие </a:t>
            </a:r>
            <a:r>
              <a:rPr lang="ru-RU" sz="2600" dirty="0" smtClean="0"/>
              <a:t>«ПРЕЕМСТВЕННОСТЬ» </a:t>
            </a:r>
            <a:r>
              <a:rPr lang="ru-RU" sz="2800" dirty="0" smtClean="0"/>
              <a:t>характеризует также требования, предъявляемые к знаниям и умениям учащихся на каждом этапе обучения.  </a:t>
            </a:r>
          </a:p>
          <a:p>
            <a:endParaRPr lang="ru-RU" sz="2400" i="1" dirty="0" smtClean="0"/>
          </a:p>
          <a:p>
            <a:pPr algn="r"/>
            <a:r>
              <a:rPr lang="ru-RU" sz="2400" i="1" dirty="0" smtClean="0"/>
              <a:t>Российская педагогическая энциклопедия</a:t>
            </a:r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03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82" y="260648"/>
            <a:ext cx="8543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6327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Преемственность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2132856"/>
            <a:ext cx="3277705" cy="1368152"/>
          </a:xfrm>
          <a:prstGeom prst="ellipse">
            <a:avLst/>
          </a:prstGeom>
          <a:solidFill>
            <a:schemeClr val="accent5"/>
          </a:solidFill>
          <a:ln>
            <a:solidFill>
              <a:srgbClr val="A3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уровне содержания образования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36096" y="2060848"/>
            <a:ext cx="3456384" cy="1512168"/>
          </a:xfrm>
          <a:prstGeom prst="ellipse">
            <a:avLst/>
          </a:prstGeom>
          <a:solidFill>
            <a:schemeClr val="accent5"/>
          </a:solidFill>
          <a:ln>
            <a:solidFill>
              <a:srgbClr val="A3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</a:t>
            </a:r>
            <a:r>
              <a:rPr lang="ru-RU" sz="2300" b="1" dirty="0" smtClean="0">
                <a:solidFill>
                  <a:schemeClr val="tx1"/>
                </a:solidFill>
              </a:rPr>
              <a:t>дидактическом</a:t>
            </a:r>
            <a:r>
              <a:rPr lang="ru-RU" sz="2400" b="1" dirty="0" smtClean="0">
                <a:solidFill>
                  <a:schemeClr val="tx1"/>
                </a:solidFill>
              </a:rPr>
              <a:t> уровне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988745">
            <a:off x="2542958" y="1108728"/>
            <a:ext cx="484632" cy="1134058"/>
          </a:xfrm>
          <a:prstGeom prst="downArrow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501241">
            <a:off x="6406180" y="1041873"/>
            <a:ext cx="482765" cy="1054874"/>
          </a:xfrm>
          <a:prstGeom prst="downArrow">
            <a:avLst>
              <a:gd name="adj1" fmla="val 50000"/>
              <a:gd name="adj2" fmla="val 50035"/>
            </a:avLst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933056"/>
            <a:ext cx="3563888" cy="1440160"/>
          </a:xfrm>
          <a:prstGeom prst="roundRect">
            <a:avLst/>
          </a:prstGeom>
          <a:solidFill>
            <a:schemeClr val="accent5"/>
          </a:solidFill>
          <a:ln>
            <a:solidFill>
              <a:srgbClr val="A3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ru-RU" sz="2400" b="1" dirty="0" smtClean="0">
                <a:solidFill>
                  <a:schemeClr val="tx1"/>
                </a:solidFill>
              </a:rPr>
              <a:t>На психологическом</a:t>
            </a:r>
          </a:p>
          <a:p>
            <a:pPr marL="285750" indent="-285750" algn="ctr"/>
            <a:r>
              <a:rPr lang="ru-RU" sz="2400" b="1" dirty="0" smtClean="0">
                <a:solidFill>
                  <a:schemeClr val="tx1"/>
                </a:solidFill>
              </a:rPr>
              <a:t>уровне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3933056"/>
            <a:ext cx="3779912" cy="1440160"/>
          </a:xfrm>
          <a:prstGeom prst="roundRect">
            <a:avLst/>
          </a:prstGeom>
          <a:solidFill>
            <a:schemeClr val="accent5"/>
          </a:solidFill>
          <a:ln>
            <a:solidFill>
              <a:srgbClr val="A3F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ru-RU" sz="2400" b="1" dirty="0" smtClean="0">
                <a:solidFill>
                  <a:schemeClr val="tx1"/>
                </a:solidFill>
              </a:rPr>
              <a:t>На методическом уровне</a:t>
            </a:r>
          </a:p>
        </p:txBody>
      </p:sp>
      <p:sp>
        <p:nvSpPr>
          <p:cNvPr id="15" name="Стрелка вниз 14"/>
          <p:cNvSpPr/>
          <p:nvPr/>
        </p:nvSpPr>
        <p:spPr>
          <a:xfrm rot="307887">
            <a:off x="3701021" y="1196443"/>
            <a:ext cx="484632" cy="2530173"/>
          </a:xfrm>
          <a:prstGeom prst="downArrow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1290410">
            <a:off x="4871066" y="1195974"/>
            <a:ext cx="484632" cy="2533724"/>
          </a:xfrm>
          <a:prstGeom prst="downArrow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0" descr="http://s017.radikal.ru/i439/1208/33/27b310129db4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195568" cy="157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0" descr="http://s53.radikal.ru/i140/1208/9b/1e387c862fc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839537" cy="1675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65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кругленный прямоугольник 107"/>
          <p:cNvSpPr/>
          <p:nvPr/>
        </p:nvSpPr>
        <p:spPr>
          <a:xfrm>
            <a:off x="251520" y="1124744"/>
            <a:ext cx="3816548" cy="108014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Мы подготовили </a:t>
            </a: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замечательных </a:t>
            </a: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детей, </a:t>
            </a:r>
            <a:endParaRPr lang="ru-RU" sz="2400" b="1" dirty="0" smtClean="0">
              <a:solidFill>
                <a:schemeClr val="tx1"/>
              </a:solidFill>
              <a:latin typeface="Cambria Math" pitchFamily="18" charset="0"/>
              <a:ea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а </a:t>
            </a: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вы….  </a:t>
            </a: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788024" y="1124744"/>
            <a:ext cx="4104009" cy="106864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Да </a:t>
            </a: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ваши </a:t>
            </a:r>
            <a:r>
              <a:rPr lang="ru-RU" sz="2400" b="1" dirty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дети ничего не знают и не </a:t>
            </a:r>
            <a:r>
              <a:rPr lang="ru-RU" sz="2400" b="1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умеют!…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Lucida Sans Unicode" pitchFamily="34" charset="0"/>
                <a:cs typeface="Lucida Sans Unicode" pitchFamily="34" charset="0"/>
              </a:rPr>
              <a:t>  </a:t>
            </a:r>
            <a:endParaRPr lang="ru-RU" sz="2400" dirty="0">
              <a:solidFill>
                <a:schemeClr val="tx1"/>
              </a:solidFill>
              <a:latin typeface="Cambria Math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355977" y="47625"/>
            <a:ext cx="144016" cy="6704013"/>
            <a:chOff x="4197803" y="47081"/>
            <a:chExt cx="518213" cy="6704719"/>
          </a:xfrm>
        </p:grpSpPr>
        <p:grpSp>
          <p:nvGrpSpPr>
            <p:cNvPr id="3" name="Группа 12"/>
            <p:cNvGrpSpPr>
              <a:grpSpLocks/>
            </p:cNvGrpSpPr>
            <p:nvPr/>
          </p:nvGrpSpPr>
          <p:grpSpPr bwMode="auto">
            <a:xfrm>
              <a:off x="4197803" y="3773930"/>
              <a:ext cx="518213" cy="2977870"/>
              <a:chOff x="4197803" y="3773930"/>
              <a:chExt cx="518213" cy="2977870"/>
            </a:xfrm>
          </p:grpSpPr>
          <p:grpSp>
            <p:nvGrpSpPr>
              <p:cNvPr id="4" name="Группа 55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70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" name="Группа 5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" name="Группа 66"/>
            <p:cNvGrpSpPr>
              <a:grpSpLocks/>
            </p:cNvGrpSpPr>
            <p:nvPr/>
          </p:nvGrpSpPr>
          <p:grpSpPr bwMode="auto">
            <a:xfrm>
              <a:off x="4197803" y="831193"/>
              <a:ext cx="518213" cy="2977870"/>
              <a:chOff x="4197803" y="3773930"/>
              <a:chExt cx="518213" cy="2977870"/>
            </a:xfrm>
          </p:grpSpPr>
          <p:grpSp>
            <p:nvGrpSpPr>
              <p:cNvPr id="7" name="Группа 67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9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Группа 68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" name="Группа 80"/>
            <p:cNvGrpSpPr>
              <a:grpSpLocks/>
            </p:cNvGrpSpPr>
            <p:nvPr/>
          </p:nvGrpSpPr>
          <p:grpSpPr bwMode="auto">
            <a:xfrm>
              <a:off x="4197803" y="47081"/>
              <a:ext cx="518213" cy="2977870"/>
              <a:chOff x="4197803" y="3773930"/>
              <a:chExt cx="518213" cy="2977870"/>
            </a:xfrm>
          </p:grpSpPr>
          <p:grpSp>
            <p:nvGrpSpPr>
              <p:cNvPr id="10" name="Группа 81"/>
              <p:cNvGrpSpPr>
                <a:grpSpLocks/>
              </p:cNvGrpSpPr>
              <p:nvPr/>
            </p:nvGrpSpPr>
            <p:grpSpPr bwMode="auto">
              <a:xfrm>
                <a:off x="4197803" y="5256065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82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3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4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5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" name="Группа 86"/>
              <p:cNvGrpSpPr>
                <a:grpSpLocks/>
              </p:cNvGrpSpPr>
              <p:nvPr/>
            </p:nvGrpSpPr>
            <p:grpSpPr bwMode="auto">
              <a:xfrm>
                <a:off x="4197803" y="3773930"/>
                <a:ext cx="518213" cy="1495735"/>
                <a:chOff x="4182029" y="4981259"/>
                <a:chExt cx="518213" cy="1495735"/>
              </a:xfrm>
            </p:grpSpPr>
            <p:pic>
              <p:nvPicPr>
                <p:cNvPr id="27678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2029" y="6093296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9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709598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0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5325900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1" name="Picture 2" descr="http://ruprom-image.s3.amazonaws.com/140181_w640_h640_1111111111111.jp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=""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4188645" y="4981259"/>
                  <a:ext cx="511597" cy="3836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126682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 rot="20279702">
            <a:off x="1240849" y="2477172"/>
            <a:ext cx="19685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 Math" pitchFamily="18" charset="0"/>
              </a:rPr>
              <a:t>Классный руководитель</a:t>
            </a:r>
            <a:endParaRPr lang="ru-RU" sz="2000" b="1" dirty="0">
              <a:solidFill>
                <a:srgbClr val="0070C0"/>
              </a:solidFill>
              <a:latin typeface="Cambria Math" pitchFamily="18" charset="0"/>
            </a:endParaRP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 rot="-223664">
            <a:off x="1486126" y="3208567"/>
            <a:ext cx="2397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 Math" pitchFamily="18" charset="0"/>
              </a:rPr>
              <a:t>Литературное чтение</a:t>
            </a:r>
            <a:endParaRPr lang="ru-RU" sz="2000" b="1" dirty="0">
              <a:solidFill>
                <a:srgbClr val="FF0000"/>
              </a:solidFill>
              <a:latin typeface="Cambria Math" pitchFamily="18" charset="0"/>
            </a:endParaRP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1907704" y="3789040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mbria Math" pitchFamily="18" charset="0"/>
              </a:rPr>
              <a:t>Русский</a:t>
            </a:r>
            <a:r>
              <a:rPr lang="ru-RU" sz="2000" dirty="0" smtClean="0">
                <a:latin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</a:rPr>
              <a:t>язык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 rot="346496">
            <a:off x="1857351" y="4368728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 rot="497601">
            <a:off x="1947380" y="4974663"/>
            <a:ext cx="217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mbria Math" pitchFamily="18" charset="0"/>
              </a:rPr>
              <a:t>Окружающий </a:t>
            </a:r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мир</a:t>
            </a: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 rot="303459">
            <a:off x="5004048" y="3212976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</a:rPr>
              <a:t>Литература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4932040" y="4293096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B50B9D"/>
                </a:solidFill>
                <a:latin typeface="Cambria Math" pitchFamily="18" charset="0"/>
              </a:rPr>
              <a:t>Математика</a:t>
            </a:r>
          </a:p>
        </p:txBody>
      </p:sp>
      <p:sp>
        <p:nvSpPr>
          <p:cNvPr id="27662" name="TextBox 21"/>
          <p:cNvSpPr txBox="1">
            <a:spLocks noChangeArrowheads="1"/>
          </p:cNvSpPr>
          <p:nvPr/>
        </p:nvSpPr>
        <p:spPr bwMode="auto">
          <a:xfrm rot="20974311">
            <a:off x="4272114" y="4695078"/>
            <a:ext cx="2935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ambria Math" pitchFamily="18" charset="0"/>
              </a:rPr>
              <a:t>История. Обществознание</a:t>
            </a:r>
          </a:p>
        </p:txBody>
      </p:sp>
      <p:pic>
        <p:nvPicPr>
          <p:cNvPr id="2766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12" y="3573016"/>
            <a:ext cx="7889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891150"/>
            <a:ext cx="864096" cy="300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8191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110037"/>
            <a:ext cx="813371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Box 124"/>
          <p:cNvSpPr txBox="1">
            <a:spLocks noChangeArrowheads="1"/>
          </p:cNvSpPr>
          <p:nvPr/>
        </p:nvSpPr>
        <p:spPr bwMode="auto">
          <a:xfrm rot="751975">
            <a:off x="5448321" y="2474240"/>
            <a:ext cx="26176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ambria Math" pitchFamily="18" charset="0"/>
              </a:rPr>
              <a:t>Классный руководитель</a:t>
            </a:r>
            <a:endParaRPr lang="ru-RU" sz="2000" b="1" dirty="0">
              <a:solidFill>
                <a:srgbClr val="0070C0"/>
              </a:solidFill>
              <a:latin typeface="Cambria Math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7088" y="188913"/>
            <a:ext cx="72009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Картина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преемственности: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начало года,  сентябрь месяц</a:t>
            </a:r>
            <a:endParaRPr lang="ru-RU" sz="2400" b="1" dirty="0">
              <a:solidFill>
                <a:srgbClr val="FF0000"/>
              </a:solidFill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7669" name="TextBox 7"/>
          <p:cNvSpPr txBox="1">
            <a:spLocks noChangeArrowheads="1"/>
          </p:cNvSpPr>
          <p:nvPr/>
        </p:nvSpPr>
        <p:spPr bwMode="auto">
          <a:xfrm rot="478868">
            <a:off x="4973194" y="5626697"/>
            <a:ext cx="162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</a:rPr>
              <a:t>Биология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ambria Math" pitchFamily="18" charset="0"/>
              </a:rPr>
              <a:t>География</a:t>
            </a:r>
            <a:endParaRPr lang="ru-RU" sz="2000" b="1" dirty="0">
              <a:solidFill>
                <a:srgbClr val="002060"/>
              </a:solidFill>
              <a:latin typeface="Cambria Math" pitchFamily="18" charset="0"/>
            </a:endParaRPr>
          </a:p>
        </p:txBody>
      </p:sp>
      <p:grpSp>
        <p:nvGrpSpPr>
          <p:cNvPr id="12" name="Группа 82"/>
          <p:cNvGrpSpPr>
            <a:grpSpLocks/>
          </p:cNvGrpSpPr>
          <p:nvPr/>
        </p:nvGrpSpPr>
        <p:grpSpPr bwMode="auto">
          <a:xfrm>
            <a:off x="827584" y="4797152"/>
            <a:ext cx="1555750" cy="1781175"/>
            <a:chOff x="827584" y="4603519"/>
            <a:chExt cx="726182" cy="911967"/>
          </a:xfrm>
        </p:grpSpPr>
        <p:pic>
          <p:nvPicPr>
            <p:cNvPr id="27671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603519"/>
              <a:ext cx="335043" cy="89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667761"/>
              <a:ext cx="438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TextBox 9"/>
          <p:cNvSpPr txBox="1">
            <a:spLocks noChangeArrowheads="1"/>
          </p:cNvSpPr>
          <p:nvPr/>
        </p:nvSpPr>
        <p:spPr bwMode="auto">
          <a:xfrm>
            <a:off x="4860032" y="3789040"/>
            <a:ext cx="1793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ambria Math" pitchFamily="18" charset="0"/>
              </a:rPr>
              <a:t>Русский</a:t>
            </a:r>
            <a:r>
              <a:rPr lang="ru-RU" sz="2000" dirty="0" smtClean="0">
                <a:latin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</a:rPr>
              <a:t>язык</a:t>
            </a:r>
          </a:p>
        </p:txBody>
      </p:sp>
    </p:spTree>
    <p:extLst>
      <p:ext uri="{BB962C8B-B14F-4D97-AF65-F5344CB8AC3E}">
        <p14:creationId xmlns="" xmlns:p14="http://schemas.microsoft.com/office/powerpoint/2010/main" val="8916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340768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Переход из</a:t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начального звена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среднее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– важный этап в жизни ребенка.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Picture 46" descr="http://s019.radikal.ru/i601/1208/87/0c720c7686f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2016224" cy="2195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8" descr="http://s019.radikal.ru/i614/1208/d0/1c3b8a99b0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165" y="4817048"/>
            <a:ext cx="1326005" cy="1311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0" descr="http://s018.radikal.ru/i523/1208/d2/9928b54e6a17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170" y="4817048"/>
            <a:ext cx="1219190" cy="1250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3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3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Трудности при переходе учащихся из 4 в 5 класс </a:t>
            </a:r>
            <a:r>
              <a:rPr lang="ru-RU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48478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latin typeface="+mn-lt"/>
              </a:rPr>
              <a:t>- Появляется система: классный руководитель – учителя-предметники</a:t>
            </a:r>
          </a:p>
          <a:p>
            <a:pPr marL="342900" indent="-342900"/>
            <a:r>
              <a:rPr lang="ru-RU" sz="2400" dirty="0" smtClean="0">
                <a:latin typeface="+mn-lt"/>
              </a:rPr>
              <a:t>- Увеличивается количество предметов</a:t>
            </a:r>
          </a:p>
          <a:p>
            <a:pPr marL="342900" indent="-342900"/>
            <a:r>
              <a:rPr lang="ru-RU" sz="2400" dirty="0" smtClean="0">
                <a:latin typeface="+mn-lt"/>
              </a:rPr>
              <a:t>- Некоторые уроки проводятся в разных кабинетах (технология, информатика, музыка)</a:t>
            </a:r>
          </a:p>
          <a:p>
            <a:pPr marL="342900" indent="-342900"/>
            <a:r>
              <a:rPr lang="ru-RU" sz="2400" dirty="0" smtClean="0">
                <a:latin typeface="+mn-lt"/>
              </a:rPr>
              <a:t>- Все трудности приводят к снижению работоспособности, возрастанию тревожности, робости, или напротив развязности, неорганизованности, иногда к неуспеваемости</a:t>
            </a:r>
          </a:p>
        </p:txBody>
      </p:sp>
      <p:pic>
        <p:nvPicPr>
          <p:cNvPr id="6" name="Picture 18" descr="http://miranimacii.ru/_ph/23/1/211643160.jpg?1407921109">
            <a:hlinkClick r:id="rId3" tooltip="Просмотры: 307 | Размеры: 84x112, 8.9Kb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862" y="1124744"/>
            <a:ext cx="1338138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03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54330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9807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ПРИЧИНЫ  НЕУСПЕВАЕМОСТИ</a:t>
            </a:r>
            <a:r>
              <a:rPr lang="ru-RU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dirty="0"/>
          </a:p>
        </p:txBody>
      </p:sp>
      <p:pic>
        <p:nvPicPr>
          <p:cNvPr id="7" name="Picture 12" descr="Devushka_pisatel.gif">
            <a:hlinkClick r:id="rId3" tooltip="Devushka_pisatel.gif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157193"/>
            <a:ext cx="1365583" cy="1618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9632" y="1484784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Индивидуальные особенности ребенка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Здоровье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/>
              <a:t>Неумение организовать свою деятельность (неумение планировать время, невнимательность, несамостоятельность)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Отсутствие интереса. Низкая мотивация (невыполнение </a:t>
            </a:r>
            <a:r>
              <a:rPr lang="ru-RU" sz="2400" dirty="0" err="1" smtClean="0"/>
              <a:t>д</a:t>
            </a:r>
            <a:r>
              <a:rPr lang="ru-RU" sz="2400" dirty="0" smtClean="0"/>
              <a:t>/</a:t>
            </a:r>
            <a:r>
              <a:rPr lang="ru-RU" sz="2400" dirty="0" err="1" smtClean="0"/>
              <a:t>з</a:t>
            </a:r>
            <a:r>
              <a:rPr lang="ru-RU" sz="2400" dirty="0" smtClean="0"/>
              <a:t>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Слабый контроль родителей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Социальная среда  (семейные проблемы)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Низкая активность, перегрузки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Проблемы во взаимоотношениях учителей и учеников (проверки знаний, конфликты)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701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C:\Users\Учитель\Desktop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7190" y="155679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</a:pPr>
            <a:endParaRPr lang="ru-RU" sz="2400" b="1" dirty="0" smtClean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 algn="just">
              <a:buFont typeface="Arial" charset="0"/>
              <a:buNone/>
            </a:pPr>
            <a:r>
              <a:rPr lang="ru-RU" sz="2400" b="1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227" y="6165304"/>
            <a:ext cx="3347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1800" y="908720"/>
            <a:ext cx="5083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Возрастные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особенности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628800"/>
            <a:ext cx="5472608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+mn-lt"/>
              </a:rPr>
              <a:t>  </a:t>
            </a:r>
            <a:r>
              <a:rPr lang="ru-RU" sz="2400" dirty="0"/>
              <a:t>предподростковый возраст</a:t>
            </a:r>
            <a:r>
              <a:rPr lang="ru-RU" sz="2400" dirty="0" smtClean="0"/>
              <a:t>;</a:t>
            </a:r>
            <a:endParaRPr lang="ru-RU" sz="2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постепенное  </a:t>
            </a:r>
            <a:r>
              <a:rPr lang="ru-RU" sz="2400" dirty="0">
                <a:latin typeface="+mn-lt"/>
              </a:rPr>
              <a:t>обретение </a:t>
            </a:r>
            <a:r>
              <a:rPr lang="ru-RU" sz="2400" dirty="0" smtClean="0">
                <a:latin typeface="+mn-lt"/>
              </a:rPr>
              <a:t> чувства       взросления</a:t>
            </a:r>
            <a:r>
              <a:rPr lang="ru-RU" sz="2400" dirty="0">
                <a:latin typeface="+mn-lt"/>
              </a:rPr>
              <a:t>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 проявление </a:t>
            </a:r>
            <a:r>
              <a:rPr lang="ru-RU" sz="2400" dirty="0">
                <a:latin typeface="+mn-lt"/>
              </a:rPr>
              <a:t>негативизма;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 возможные </a:t>
            </a:r>
            <a:r>
              <a:rPr lang="ru-RU" sz="2400" dirty="0">
                <a:latin typeface="+mn-lt"/>
              </a:rPr>
              <a:t>конфликты со взрослыми</a:t>
            </a:r>
            <a:r>
              <a:rPr lang="ru-RU" sz="2400" dirty="0" smtClean="0">
                <a:latin typeface="+mn-lt"/>
              </a:rPr>
              <a:t>;</a:t>
            </a:r>
            <a:endParaRPr lang="ru-RU" sz="2400" dirty="0"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latin typeface="+mn-lt"/>
              </a:rPr>
              <a:t>  эмоциональная   нестабильность</a:t>
            </a:r>
            <a:endParaRPr lang="ru-RU" sz="2400" dirty="0">
              <a:latin typeface="+mn-lt"/>
            </a:endParaRPr>
          </a:p>
        </p:txBody>
      </p:sp>
      <p:pic>
        <p:nvPicPr>
          <p:cNvPr id="8" name="Picture 31" descr="C:\Users\Учитель\AppData\Local\Temp\Temp1_2 анимация.zip\Новая папка\knigi-9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933057"/>
            <a:ext cx="2304255" cy="2493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05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</TotalTime>
  <Words>590</Words>
  <Application>Microsoft Office PowerPoint</Application>
  <PresentationFormat>Экран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Рекомендации учителям-предметникам. </vt:lpstr>
      <vt:lpstr>Слайд 13</vt:lpstr>
    </vt:vector>
  </TitlesOfParts>
  <Company>Филиал ЗАО "ЛУКОЙЛ-Информ" в г. Волгограде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Пользователь Windows</cp:lastModifiedBy>
  <cp:revision>303</cp:revision>
  <dcterms:created xsi:type="dcterms:W3CDTF">2011-07-03T03:26:05Z</dcterms:created>
  <dcterms:modified xsi:type="dcterms:W3CDTF">2019-03-25T19:10:13Z</dcterms:modified>
</cp:coreProperties>
</file>