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Montserrat" panose="020B0604020202020204" charset="-52"/>
      <p:regular r:id="rId27"/>
      <p:bold r:id="rId28"/>
      <p:italic r:id="rId29"/>
      <p:boldItalic r:id="rId30"/>
    </p:embeddedFont>
    <p:embeddedFont>
      <p:font typeface="Proxima Nova" panose="020B0604020202020204" charset="0"/>
      <p:regular r:id="rId31"/>
      <p:bold r:id="rId32"/>
      <p:italic r:id="rId33"/>
      <p:boldItalic r:id="rId34"/>
    </p:embeddedFont>
    <p:embeddedFont>
      <p:font typeface="Merriweather" panose="020B0604020202020204" charset="-52"/>
      <p:regular r:id="rId35"/>
      <p:bold r:id="rId36"/>
      <p:italic r:id="rId37"/>
      <p:boldItalic r:id="rId38"/>
    </p:embeddedFont>
    <p:embeddedFont>
      <p:font typeface="Alfa Slab One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0051a7458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0051a7458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051a7469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0051a7469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0051a7469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0051a7469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0051a7469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0051a7469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051a7469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051a7469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051a7469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051a7469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051a7469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051a7469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51a7469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051a7469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0051a74695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0051a74695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051a74695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0051a74695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019ab00cb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019ab00cb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0051a7458e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0051a7458e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051a74695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0051a74695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4a79bfd2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4a79bfd2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051a74695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051a74695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051a74695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0051a74695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01263877c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01263877c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051a7469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0051a7469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051a7469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0051a7469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051a7458e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0051a7458e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051a7469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0051a7469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051a7469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0051a7469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051a746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0051a746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0051a7469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0051a7469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-arms.ru/viktorina/page1_0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70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“Непокоренный рубеж”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оборонительная операция Тулы 29.10-5.12.1941</a:t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Из кинофильмов - От героев былых времен (minus 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2625" y="4720682"/>
            <a:ext cx="92233" cy="92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5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Тульский Рабочий полк</a:t>
            </a:r>
            <a:endParaRPr sz="4000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311700" y="1233224"/>
            <a:ext cx="3687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23 октября </a:t>
            </a:r>
            <a:r>
              <a:rPr lang="ru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был создан Тульский Рабочий полк из истребительных батальонов и отрядов народного ополчения.</a:t>
            </a:r>
            <a:endParaRPr>
              <a:solidFill>
                <a:srgbClr val="3C3C3C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Командиром полка был назначен капитан </a:t>
            </a:r>
            <a:r>
              <a:rPr lang="ru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А.П. Горшков</a:t>
            </a:r>
            <a:r>
              <a:rPr lang="ru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, комиссаром </a:t>
            </a:r>
            <a:r>
              <a:rPr lang="ru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Г.А. Агеев</a:t>
            </a:r>
            <a:r>
              <a:rPr lang="ru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.</a:t>
            </a:r>
            <a:endParaRPr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ru" b="1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26 октября</a:t>
            </a:r>
            <a:r>
              <a:rPr lang="ru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полк был сформирован и разместился в помещении механического института, а </a:t>
            </a:r>
            <a:r>
              <a:rPr lang="ru" b="1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27 октября </a:t>
            </a:r>
            <a:r>
              <a:rPr lang="ru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уже занял оборонительный рубеж.</a:t>
            </a:r>
            <a:endParaRPr>
              <a:solidFill>
                <a:srgbClr val="3C3C3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8800" y="947475"/>
            <a:ext cx="5145199" cy="369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3795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Тульский рабочий полк</a:t>
            </a:r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311700" y="1539900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90500" lvl="0" indent="0" algn="l" rtl="0">
              <a:lnSpc>
                <a:spcPct val="198181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ru" sz="1052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В</a:t>
            </a:r>
            <a:r>
              <a:rPr lang="ru" sz="1100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ооружены ополченцы были в основном винтовкой Мосина.</a:t>
            </a:r>
            <a:endParaRPr sz="1100">
              <a:solidFill>
                <a:srgbClr val="3C3C3C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190500" lvl="0" indent="0" algn="l" rtl="0">
              <a:lnSpc>
                <a:spcPct val="198181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Противотанковым средством были бутылки с зажигательной смесью, которую делали сами солдаты. В ход шло и трофейное немецкое оружие.</a:t>
            </a:r>
            <a:endParaRPr sz="1100">
              <a:solidFill>
                <a:srgbClr val="3C3C3C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900"/>
              </a:spcBef>
              <a:spcAft>
                <a:spcPts val="1200"/>
              </a:spcAft>
              <a:buSzPts val="852"/>
              <a:buNone/>
            </a:pPr>
            <a:endParaRPr sz="93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39900"/>
            <a:ext cx="5014007" cy="34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7008400" y="721900"/>
            <a:ext cx="733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30 октября 1941</a:t>
            </a:r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 b="1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7.30. </a:t>
            </a:r>
            <a:r>
              <a:rPr lang="ru" sz="1350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Попытка двинуться на Тулу не удалась. Тульский Рабочий полк оборонялся в районе Рогожинского поселка.</a:t>
            </a:r>
            <a:endParaRPr sz="1350">
              <a:solidFill>
                <a:srgbClr val="3C3C3C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 b="1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10.00. </a:t>
            </a:r>
            <a:r>
              <a:rPr lang="ru" sz="1350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Немцам удалось занять Рогожинский поселок и выйти к южной ограде Всехсвятского кладбища и к району ликероводочного завода.</a:t>
            </a:r>
            <a:endParaRPr sz="1350">
              <a:solidFill>
                <a:srgbClr val="3C3C3C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 b="1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13.00. </a:t>
            </a:r>
            <a:r>
              <a:rPr lang="ru" sz="1350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Продвинуться дальше немцам не удалось.</a:t>
            </a:r>
            <a:endParaRPr sz="1350">
              <a:solidFill>
                <a:srgbClr val="3C3C3C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 b="1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16.00. </a:t>
            </a:r>
            <a:r>
              <a:rPr lang="ru" sz="1350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Новая атака - и снова неудача.</a:t>
            </a:r>
            <a:endParaRPr sz="1350">
              <a:solidFill>
                <a:srgbClr val="3C3C3C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За день был уничтожен 31 немецкий танк (а </a:t>
            </a:r>
            <a:r>
              <a:rPr lang="ru" sz="1350" b="1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31 октября</a:t>
            </a:r>
            <a:r>
              <a:rPr lang="ru" sz="1350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 - еще 34 танка)</a:t>
            </a:r>
            <a:endParaRPr sz="1350">
              <a:solidFill>
                <a:srgbClr val="3C3C3C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7775" y="714375"/>
            <a:ext cx="5238750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Комиссар Агеев</a:t>
            </a:r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Немецкие танки ворвались в Рогожинский поселок, правда, основная часть пехоты была отсечена. Танки остановились у р. Рогожня и стали обстреливать поселок Красный Перекоп</a:t>
            </a:r>
            <a:endParaRPr sz="14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 Тульский Рабочий полк отступает с большими потерями в район современного Рогожинского парка и занимает позиции по южной стене Всехсвятского кладбища.</a:t>
            </a:r>
            <a:endParaRPr sz="14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 в этом сражении погибает комиссар Тульского рабочего полка Григорий Агеев.</a:t>
            </a:r>
            <a:endParaRPr sz="14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175" y="285750"/>
            <a:ext cx="324802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651100" cy="40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Григорий Агеев</a:t>
            </a:r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627500" y="1143000"/>
            <a:ext cx="3794100" cy="3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ru" sz="66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</a:t>
            </a:r>
            <a:r>
              <a:rPr lang="ru" sz="9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Комиссар Агеев был на передовой, беседовал с командирами и бойцами, по-отечески поддерживал еще не обстрелянных новичков, в трудные минуты сражения брал винтовку, ходил в контратаку, воодушевляя личным примером бойцов, отбивая натиск врага.</a:t>
            </a:r>
            <a:endParaRPr sz="9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ru" sz="9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-Фашисты пытались прорваться в город через поселок Красный Перекоп. Около 3 часов дня, когда враг очередной раз усилил натиск, Агеев заметил, что под угрозой оказался медицинский пункт, в котором находились раненые. Комиссар с группой воинов под непрестанным обстрелом лично выносил и выводил раненых с поля боя, несмотря на приказ командира полка Горшкова оставить раненых на поле боя до темноты. Семь раз ходил комиссар Г. А. Агеев в пекло, спасая жизнь своим боевым товарищам, пополз за восьмым</a:t>
            </a:r>
            <a:endParaRPr sz="9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ru" sz="9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-Враги, пристрелявшись, насмерть сразили отважного комиссара пулеметной очередью. Тело комиссара Агеева вынесли с поля боя, как только стало возможно. Гибель любимого комиссара легла тяжелым горем на плечи его однополчан, жителей города. Похоронен был Г. А. Агеев с воинскими почестями на Всехсвятском кладбище г. Тулы.</a:t>
            </a:r>
            <a:endParaRPr sz="9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523"/>
              <a:buNone/>
            </a:pPr>
            <a:endParaRPr sz="900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7525" y="244700"/>
            <a:ext cx="3143250" cy="43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6150" y="3368850"/>
            <a:ext cx="2269200" cy="151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142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30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1-й день не приносит немцам успеха.  То, что они планировали сделать за несколько часов, в первый день сделать не удалось.</a:t>
            </a:r>
            <a:endParaRPr sz="30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Благодаря самоотверженности защитников города удалось выиграть время и дождаться подкрепления</a:t>
            </a:r>
            <a:endParaRPr sz="30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311700" y="2617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31 октября 1941 </a:t>
            </a:r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body" idx="1"/>
          </p:nvPr>
        </p:nvSpPr>
        <p:spPr>
          <a:xfrm>
            <a:off x="311700" y="1032750"/>
            <a:ext cx="3523500" cy="3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Не смотря на неравные силы туляки не дают прорваться танкам противника к московскому вокзалу, важному стратегическому объекту.</a:t>
            </a:r>
            <a:endParaRPr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Танки противника, которые смогли прорваться сквозь оборону Тульского Рабочего Полка, были сожжены в районе современного парка им.Белоусова.</a:t>
            </a:r>
            <a:endParaRPr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Первые дни операции дали почувствовать тулякам силы противостоять одной из сильных армий противника на тот период.</a:t>
            </a:r>
            <a:endParaRPr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взять город в лоб Гудериану не удалось</a:t>
            </a:r>
            <a:endParaRPr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350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За день был уничтожен 31 немецкий танк (а </a:t>
            </a:r>
            <a:r>
              <a:rPr lang="ru" sz="1350" b="1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31 октября</a:t>
            </a:r>
            <a:r>
              <a:rPr lang="ru" sz="1350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 - еще 34 танка)</a:t>
            </a:r>
            <a:endParaRPr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9" name="Google Shape;169;p2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4600" y="775013"/>
            <a:ext cx="5004000" cy="359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>
            <a:spLocks noGrp="1"/>
          </p:cNvSpPr>
          <p:nvPr>
            <p:ph type="title"/>
          </p:nvPr>
        </p:nvSpPr>
        <p:spPr>
          <a:xfrm>
            <a:off x="311700" y="33577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Кольцо блокады</a:t>
            </a:r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body" idx="1"/>
          </p:nvPr>
        </p:nvSpPr>
        <p:spPr>
          <a:xfrm>
            <a:off x="422725" y="1091475"/>
            <a:ext cx="3166500" cy="3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 b="1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7 ноября</a:t>
            </a:r>
            <a:r>
              <a:rPr lang="ru" sz="1350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, к празднику, были освобождены Рогожинский поселок и ряд населенных пунктов.</a:t>
            </a:r>
            <a:endParaRPr sz="1350">
              <a:solidFill>
                <a:srgbClr val="3C3C3C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350" b="1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18-20 ноября </a:t>
            </a:r>
            <a:r>
              <a:rPr lang="ru" sz="1350">
                <a:solidFill>
                  <a:srgbClr val="3C3C3C"/>
                </a:solidFill>
                <a:latin typeface="Merriweather"/>
                <a:ea typeface="Merriweather"/>
                <a:cs typeface="Merriweather"/>
                <a:sym typeface="Merriweather"/>
              </a:rPr>
              <a:t>немцы все же прорвали нашу оборону и двинулись в сторону Сталиногорска (ныне Новомосковск) и Венева. В тех местах прошли ожесточенные бои. А 2 декабря в районе Ревякино фашисты перерезали шоссе и железную дорогу, связывающую Москву и Тулу. Город фактически оказался в кольце блокады. Сообщение с Москвой прервалось. Электричества в городе на тот момент уже не было. Казалось бы, катастрофическая ситуация...</a:t>
            </a:r>
            <a:endParaRPr sz="1350">
              <a:solidFill>
                <a:srgbClr val="3C3C3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2175" y="152400"/>
            <a:ext cx="424252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Кольцо блокады</a:t>
            </a:r>
            <a:endParaRPr/>
          </a:p>
        </p:txBody>
      </p:sp>
      <p:sp>
        <p:nvSpPr>
          <p:cNvPr id="183" name="Google Shape;183;p30"/>
          <p:cNvSpPr txBox="1"/>
          <p:nvPr/>
        </p:nvSpPr>
        <p:spPr>
          <a:xfrm>
            <a:off x="592050" y="1554150"/>
            <a:ext cx="421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11111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Во второй половине ноября героическая битва за Тулу 1941 приняла ещё более ожесточённый характер. В ряде случаев немцы уже сами вынуждены были обороняться от войск Красной Армии, перешедших в контрнаступления</a:t>
            </a:r>
            <a:r>
              <a:rPr lang="ru" sz="1200">
                <a:solidFill>
                  <a:srgbClr val="11111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200">
              <a:solidFill>
                <a:srgbClr val="11111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1111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30"/>
          <p:cNvSpPr txBox="1"/>
          <p:nvPr/>
        </p:nvSpPr>
        <p:spPr>
          <a:xfrm>
            <a:off x="777075" y="2847150"/>
            <a:ext cx="3718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11111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Была ли захвачена Тула немцами? Нет. Даже в условиях плотного охвата города с трёх сторон (запада, юга и востока) его защитники продолжили ожесточённое сопротивление. Более того: они были готовы продолжать драться, даже если бы бои перекинулись на городские улицы.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2750" y="1170125"/>
            <a:ext cx="4028850" cy="2837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779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Трудовой подвиг станкостроителей</a:t>
            </a:r>
            <a:endParaRPr sz="1779" b="1">
              <a:solidFill>
                <a:schemeClr val="accent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1" name="Google Shape;19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53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2" name="Google Shape;192;p31"/>
          <p:cNvSpPr txBox="1"/>
          <p:nvPr/>
        </p:nvSpPr>
        <p:spPr>
          <a:xfrm>
            <a:off x="311700" y="1024800"/>
            <a:ext cx="5553300" cy="3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>
                <a:solidFill>
                  <a:srgbClr val="565656"/>
                </a:solidFill>
                <a:highlight>
                  <a:srgbClr val="FFFFFF"/>
                </a:highlight>
              </a:rPr>
              <a:t>В трудные дни обороны города осенью 1941 года командование Тульского рабочего полка обратилось к заводчанам с просьбой наладить выпуск миномётов – у Тульского рабочего полка такого оружия не было.</a:t>
            </a:r>
            <a:endParaRPr sz="1350">
              <a:solidFill>
                <a:srgbClr val="56565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>
                <a:solidFill>
                  <a:srgbClr val="565656"/>
                </a:solidFill>
                <a:highlight>
                  <a:srgbClr val="FFFFFF"/>
                </a:highlight>
              </a:rPr>
              <a:t>Не было ни чертежей ни материалов. Тем не менее, почти за одни сутки на заводе оборудовали мастерскую и собрали металл.</a:t>
            </a:r>
            <a:endParaRPr sz="1350">
              <a:solidFill>
                <a:srgbClr val="56565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56565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>
                <a:solidFill>
                  <a:srgbClr val="565656"/>
                </a:solidFill>
                <a:highlight>
                  <a:srgbClr val="FFFFFF"/>
                </a:highlight>
              </a:rPr>
              <a:t>Металла нужного ассортимента не было, так что ствол первого миномёта пришлось делать из… водопроводной трубы. Даже труб подходящего размера на заводе найти не удалось.</a:t>
            </a:r>
            <a:endParaRPr sz="1350">
              <a:solidFill>
                <a:srgbClr val="56565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>
                <a:solidFill>
                  <a:srgbClr val="565656"/>
                </a:solidFill>
                <a:highlight>
                  <a:srgbClr val="FFFFFF"/>
                </a:highlight>
              </a:rPr>
              <a:t>Несмотря на беспрерывный обстрел города, люди работали самоотверженно, никто не уходил со своего рабочего места, пока не обрисовались первые контуры орудия. В течение 18–20 ноября 1941 года были сданы в обработку все основные детали миномёта: ствол, вертлюг, подъемный механизм, двунога и опорная плита. Небольшая группа оружейников почти за 6 суток изготовила и собрала первый миномёт к 27 ноября 1941 года. </a:t>
            </a:r>
            <a:endParaRPr sz="1350">
              <a:solidFill>
                <a:srgbClr val="565656"/>
              </a:solidFill>
              <a:highlight>
                <a:srgbClr val="FFFFFF"/>
              </a:highlight>
            </a:endParaRPr>
          </a:p>
        </p:txBody>
      </p:sp>
      <p:pic>
        <p:nvPicPr>
          <p:cNvPr id="193" name="Google Shape;19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400" y="1170125"/>
            <a:ext cx="2974199" cy="2388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erriweather"/>
                <a:ea typeface="Merriweather"/>
                <a:cs typeface="Merriweather"/>
                <a:sym typeface="Merriweather"/>
              </a:rPr>
              <a:t>Ситуация в Туле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68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В Туле к середине октября 1941 года находились </a:t>
            </a:r>
            <a:r>
              <a:rPr lang="ru" sz="2768" b="1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156-й полк НКВД (Народный комиссариат внутренних дел)</a:t>
            </a:r>
            <a:r>
              <a:rPr lang="ru" sz="2768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, охраняющий оборонные заводы, истребительные батальоны из рабочих и служащих, </a:t>
            </a:r>
            <a:r>
              <a:rPr lang="ru" sz="2768" b="1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732-й зенитно-артиллерийский полк</a:t>
            </a:r>
            <a:r>
              <a:rPr lang="ru" sz="2768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" sz="2768" b="1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50-я армия под командованием генерал-майора Ермакова</a:t>
            </a:r>
            <a:r>
              <a:rPr lang="ru" sz="2768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. В город перебросили </a:t>
            </a:r>
            <a:r>
              <a:rPr lang="ru" sz="2768" b="1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34-й пограничный полк</a:t>
            </a:r>
            <a:r>
              <a:rPr lang="ru" sz="2768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, который охранял тылы Брянского фронта</a:t>
            </a:r>
            <a:r>
              <a:rPr lang="ru" sz="135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50">
              <a:solidFill>
                <a:srgbClr val="3C3C3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350">
              <a:solidFill>
                <a:srgbClr val="3C3C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9300" y="1017725"/>
            <a:ext cx="4486099" cy="368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Декабрь 1941 г.</a:t>
            </a:r>
            <a:endParaRPr/>
          </a:p>
        </p:txBody>
      </p:sp>
      <p:sp>
        <p:nvSpPr>
          <p:cNvPr id="199" name="Google Shape;199;p32"/>
          <p:cNvSpPr txBox="1"/>
          <p:nvPr/>
        </p:nvSpPr>
        <p:spPr>
          <a:xfrm>
            <a:off x="444000" y="1017575"/>
            <a:ext cx="4128000" cy="3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i="1">
                <a:solidFill>
                  <a:srgbClr val="111111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Упорная оборона Тулы 1941 поставила крест на планах германского командования.  Битва за Тулу 1941 получилась ожесточённой, кровопролитной и неудачной для вермахта.</a:t>
            </a:r>
            <a:endParaRPr i="1">
              <a:solidFill>
                <a:srgbClr val="111111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lang="ru">
                <a:solidFill>
                  <a:srgbClr val="111111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 декабря 1941 года получившие усиление советские войска пошли в контрнаступление. Стартовала Тульская наступательная операция, результатом которой стала ликвидация угрозы обхода Москвы с юга и разгром немецкой группировки, действовавшей на тульском направлении.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50925"/>
            <a:ext cx="4493601" cy="3446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00976" cy="325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025" y="152400"/>
            <a:ext cx="4676576" cy="37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7700" y="3068825"/>
            <a:ext cx="1653835" cy="20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 txBox="1"/>
          <p:nvPr/>
        </p:nvSpPr>
        <p:spPr>
          <a:xfrm>
            <a:off x="277950" y="3623475"/>
            <a:ext cx="31920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1941 год. 7 класс 12 школы (сейчас в этом здании музыкальная школа на ул. Первомайской. 26) Лида - пятая слева во втором снизу ряду.</a:t>
            </a:r>
            <a:endParaRPr/>
          </a:p>
        </p:txBody>
      </p:sp>
      <p:sp>
        <p:nvSpPr>
          <p:cNvPr id="209" name="Google Shape;209;p33"/>
          <p:cNvSpPr txBox="1"/>
          <p:nvPr/>
        </p:nvSpPr>
        <p:spPr>
          <a:xfrm>
            <a:off x="5926550" y="4299025"/>
            <a:ext cx="25122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Лидия Кирилловна Филимонова 9 мая 2005 год</a:t>
            </a:r>
            <a:endParaRPr/>
          </a:p>
        </p:txBody>
      </p:sp>
      <p:sp>
        <p:nvSpPr>
          <p:cNvPr id="210" name="Google Shape;210;p33"/>
          <p:cNvSpPr txBox="1"/>
          <p:nvPr/>
        </p:nvSpPr>
        <p:spPr>
          <a:xfrm>
            <a:off x="7262325" y="152400"/>
            <a:ext cx="2057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1936 год. Семья Евстигнеевых: Вера, Лида, Кирилл Иванович, Вася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Памятные знаки Тулы</a:t>
            </a:r>
            <a:endParaRPr/>
          </a:p>
        </p:txBody>
      </p:sp>
      <p:pic>
        <p:nvPicPr>
          <p:cNvPr id="216" name="Google Shape;21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900" y="1017725"/>
            <a:ext cx="2919607" cy="164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63550"/>
            <a:ext cx="4086552" cy="229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3550" y="2714631"/>
            <a:ext cx="4268379" cy="227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886275"/>
            <a:ext cx="3669875" cy="210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Тула - город герой</a:t>
            </a:r>
            <a:endParaRPr/>
          </a:p>
        </p:txBody>
      </p:sp>
      <p:sp>
        <p:nvSpPr>
          <p:cNvPr id="225" name="Google Shape;225;p35"/>
          <p:cNvSpPr txBox="1"/>
          <p:nvPr/>
        </p:nvSpPr>
        <p:spPr>
          <a:xfrm>
            <a:off x="555050" y="1350625"/>
            <a:ext cx="30528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F3F1ED"/>
                </a:highlight>
                <a:latin typeface="Merriweather"/>
                <a:ea typeface="Merriweather"/>
                <a:cs typeface="Merriweather"/>
                <a:sym typeface="Merriweather"/>
              </a:rPr>
              <a:t>В</a:t>
            </a:r>
            <a:r>
              <a:rPr lang="ru" sz="2000">
                <a:highlight>
                  <a:srgbClr val="F3F1ED"/>
                </a:highlight>
                <a:latin typeface="Merriweather"/>
                <a:ea typeface="Merriweather"/>
                <a:cs typeface="Merriweather"/>
                <a:sym typeface="Merriweather"/>
              </a:rPr>
              <a:t> знак признания заслуг жителей и защитников города Указом Президиума Верховного Совета Союза ССР от 7 декабря 1976 г. Туле было присвоено почетное звание «город-герой».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26" name="Google Shape;22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0250" y="1170125"/>
            <a:ext cx="509463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Викторина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2" name="Google Shape;23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3"/>
              </a:rPr>
              <a:t>http://www.museum-arms.ru/viktorina/page1_0.html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Батарея лейтенанта Волнянского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 sz="1100">
                <a:latin typeface="Merriweather"/>
                <a:ea typeface="Merriweather"/>
                <a:cs typeface="Merriweather"/>
                <a:sym typeface="Merriweather"/>
              </a:rPr>
              <a:t>На современном проспекте Ленина выставляются 2 батареи зенитных орудий 85-мл калибра для ведения прямого огня по танкам противника.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1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Первыми примет на себя огонь батарея лейтенанта Волнянского. Они остановят немецкие атаки, подобьют 14 танков, но в первом же бою лейтенант Волнянский погибает.</a:t>
            </a:r>
            <a:endParaRPr sz="11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" sz="11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Его подразделение выполнит свой долг до конца и не оставит своих позиций.</a:t>
            </a:r>
            <a:endParaRPr sz="11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02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9700" y="272725"/>
            <a:ext cx="5719500" cy="383133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3119700" y="3054350"/>
            <a:ext cx="53502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Место, где держал оборону расчет Г. Волнянского. Сейчас здесь находится ул. Волнянского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27272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Волнянский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43000"/>
            <a:ext cx="3568500" cy="3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 воспоминаниям Сизова, разгоряченный боем Волнянский командовал организованно, без растерянности. Хотя «даже дышать временами было трудно» из-за дыма и гари беспрестанно раздававшихся взрывов. По его словам, «двигались танки группами с интервалом 500-600 метров. Стреляли наугад, так как осевший туман еще прикрывал передний край обороны»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-Первая атака была отбита, немцы отошли, оставив восемь подбитых танков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-В этот же день немцам удается потеснить защитников Рогожинского поселка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4550" y="272725"/>
            <a:ext cx="3494650" cy="44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5579650" y="3970425"/>
            <a:ext cx="32484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CC0000"/>
                </a:solidFill>
              </a:rPr>
              <a:t>Григорий Волнянский. Фото из военного билета</a:t>
            </a:r>
            <a:endParaRPr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A61C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Бронепоезд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480150"/>
            <a:ext cx="3166800" cy="3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В начале октября в Тулу с фронта в поврежденном состоянии прибыл бронепоезд №16. За 10 дней в паровозном депо его отремонтировали и выпустили на передовую</a:t>
            </a:r>
            <a:endParaRPr sz="1800"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400" y="889925"/>
            <a:ext cx="4983921" cy="37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Бронепоезд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>
                <a:solidFill>
                  <a:srgbClr val="222222"/>
                </a:solidFill>
                <a:highlight>
                  <a:srgbClr val="F7F7F7"/>
                </a:highlight>
                <a:latin typeface="Arial"/>
                <a:ea typeface="Arial"/>
                <a:cs typeface="Arial"/>
                <a:sym typeface="Arial"/>
              </a:rPr>
              <a:t>Создать бронепоезд – это вообще не так просто, как кажется. С одной стороны, вроде бы ничего сложного, обшил состав броней – и готово.</a:t>
            </a:r>
            <a:endParaRPr sz="1350">
              <a:solidFill>
                <a:srgbClr val="222222"/>
              </a:solidFill>
              <a:highlight>
                <a:srgbClr val="F7F7F7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50">
                <a:solidFill>
                  <a:srgbClr val="222222"/>
                </a:solidFill>
                <a:highlight>
                  <a:srgbClr val="F7F7F7"/>
                </a:highlight>
                <a:latin typeface="Arial"/>
                <a:ea typeface="Arial"/>
                <a:cs typeface="Arial"/>
                <a:sym typeface="Arial"/>
              </a:rPr>
              <a:t>Броневагоны должны были держать удар снаряда 37-мм пушки.</a:t>
            </a:r>
            <a:endParaRPr sz="1350">
              <a:solidFill>
                <a:srgbClr val="222222"/>
              </a:solidFill>
              <a:highlight>
                <a:srgbClr val="F7F7F7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350">
                <a:solidFill>
                  <a:srgbClr val="222222"/>
                </a:solidFill>
                <a:highlight>
                  <a:srgbClr val="F7F7F7"/>
                </a:highlight>
                <a:latin typeface="Arial"/>
                <a:ea typeface="Arial"/>
                <a:cs typeface="Arial"/>
                <a:sym typeface="Arial"/>
              </a:rPr>
              <a:t>Понятно, какая броня была в распоряжении железнодорожного депо? Правильный ответ – никакая. Брони не было вообще.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025" y="770550"/>
            <a:ext cx="5719497" cy="3602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465250" y="73517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Бронепоезд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>
                <a:solidFill>
                  <a:srgbClr val="222222"/>
                </a:solidFill>
                <a:highlight>
                  <a:srgbClr val="F7F7F7"/>
                </a:highlight>
                <a:latin typeface="Merriweather"/>
                <a:ea typeface="Merriweather"/>
                <a:cs typeface="Merriweather"/>
                <a:sym typeface="Merriweather"/>
              </a:rPr>
              <a:t>Пошли по тульским заводам. На заводах нашлись стальные листы толщиной 18 и 12 мм, но они легко пробивались даже сложенные вместе. Тогда инженерами было принято беспрецедентное решение — между листами залили слой бетона толщиной 150 мм.</a:t>
            </a:r>
            <a:endParaRPr sz="1350">
              <a:solidFill>
                <a:srgbClr val="222222"/>
              </a:solidFill>
              <a:highlight>
                <a:srgbClr val="F7F7F7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50">
                <a:solidFill>
                  <a:srgbClr val="222222"/>
                </a:solidFill>
                <a:highlight>
                  <a:srgbClr val="F7F7F7"/>
                </a:highlight>
                <a:latin typeface="Merriweather"/>
                <a:ea typeface="Merriweather"/>
                <a:cs typeface="Merriweather"/>
                <a:sym typeface="Merriweather"/>
              </a:rPr>
              <a:t>Изготовленная броня на полигоне подверглась испытанием 45-мм орудием. Снаряд пробил наружный лист, раздробил бетон, но внутренний лист остался невредим.</a:t>
            </a:r>
            <a:endParaRPr sz="1350">
              <a:solidFill>
                <a:srgbClr val="222222"/>
              </a:solidFill>
              <a:highlight>
                <a:srgbClr val="F7F7F7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50">
                <a:solidFill>
                  <a:srgbClr val="222222"/>
                </a:solidFill>
                <a:highlight>
                  <a:srgbClr val="F7F7F7"/>
                </a:highlight>
                <a:latin typeface="Merriweather"/>
                <a:ea typeface="Merriweather"/>
                <a:cs typeface="Merriweather"/>
                <a:sym typeface="Merriweather"/>
              </a:rPr>
              <a:t>Вот такое решение, когда нет ничего, но очень надо. И так были забронированы все вагоны «Тульского рабочего».</a:t>
            </a:r>
            <a:endParaRPr sz="1350">
              <a:solidFill>
                <a:srgbClr val="222222"/>
              </a:solidFill>
              <a:highlight>
                <a:srgbClr val="F7F7F7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350">
                <a:solidFill>
                  <a:srgbClr val="222222"/>
                </a:solidFill>
                <a:highlight>
                  <a:srgbClr val="F7F7F7"/>
                </a:highlight>
                <a:latin typeface="Merriweather"/>
                <a:ea typeface="Merriweather"/>
                <a:cs typeface="Merriweather"/>
                <a:sym typeface="Merriweather"/>
              </a:rPr>
              <a:t>Кстати, таким образом был защищен только бронепоезд «Туляк», больше такого технического решения нигде не применялось. До такого додумались только в Туле, наследники Левши в высшем смысле этого слова.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4875" y="152400"/>
            <a:ext cx="388419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жил город?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С 8 октября из Тулы началась эвакуация рабочих, инженерно-технических работников и оборудования оборонных заводов и других промышленных предприятий.</a:t>
            </a:r>
            <a:endParaRPr sz="12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Город готовился к отражению атаки танковой армии Гудериана и не собирался сдаваться!</a:t>
            </a:r>
            <a:endParaRPr sz="1200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latin typeface="Merriweather"/>
                <a:ea typeface="Merriweather"/>
                <a:cs typeface="Merriweather"/>
                <a:sym typeface="Merriweather"/>
              </a:rPr>
              <a:t>Тысячи туляков, в основном женщины и дети вышли на строительство оборонных сооружений.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Вокруг города были созданы 3 оборонительных рубежа</a:t>
            </a:r>
            <a:endParaRPr sz="1200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650" y="1152475"/>
            <a:ext cx="4627124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" sz="2000">
                <a:latin typeface="Merriweather"/>
                <a:ea typeface="Merriweather"/>
                <a:cs typeface="Merriweather"/>
                <a:sym typeface="Merriweather"/>
              </a:rPr>
              <a:t>Все на защиту Тулы!</a:t>
            </a:r>
            <a:endParaRPr sz="4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16 октября в Туле состоялось собрание городского партийного актива. С докладом выступил первый секретарь обкома и горкома партии В.Г. Жаворонков. Решение партактива заканчивалось призывом:</a:t>
            </a:r>
            <a:endParaRPr sz="12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4937675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«Все на защиту Тулы! Станем плечом к плечу с бойцами Красной Армии на оборону своего города! Победа будет за нами!»</a:t>
            </a:r>
            <a:endParaRPr sz="12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Наиболее опасные участки шоссейных дорог были заминированы. </a:t>
            </a:r>
            <a:endParaRPr sz="12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75" y="2466475"/>
            <a:ext cx="9008649" cy="267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1566</Words>
  <Application>Microsoft Office PowerPoint</Application>
  <PresentationFormat>Экран (16:9)</PresentationFormat>
  <Paragraphs>88</Paragraphs>
  <Slides>24</Slides>
  <Notes>24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Times New Roman</vt:lpstr>
      <vt:lpstr>Montserrat</vt:lpstr>
      <vt:lpstr>Proxima Nova</vt:lpstr>
      <vt:lpstr>Merriweather</vt:lpstr>
      <vt:lpstr>Alfa Slab One</vt:lpstr>
      <vt:lpstr>Gameday</vt:lpstr>
      <vt:lpstr>“Непокоренный рубеж”  оборонительная операция Тулы 29.10-5.12.1941</vt:lpstr>
      <vt:lpstr>Ситуация в Туле</vt:lpstr>
      <vt:lpstr> Батарея лейтенанта Волнянского</vt:lpstr>
      <vt:lpstr>Волнянский</vt:lpstr>
      <vt:lpstr>Бронепоезд</vt:lpstr>
      <vt:lpstr>Бронепоезд</vt:lpstr>
      <vt:lpstr>Бронепоезд</vt:lpstr>
      <vt:lpstr>Как жил город?</vt:lpstr>
      <vt:lpstr>«Все на защиту Тулы!</vt:lpstr>
      <vt:lpstr>Тульский Рабочий полк</vt:lpstr>
      <vt:lpstr>Тульский рабочий полк</vt:lpstr>
      <vt:lpstr>30 октября 1941</vt:lpstr>
      <vt:lpstr>Комиссар Агеев</vt:lpstr>
      <vt:lpstr>Григорий Агеев</vt:lpstr>
      <vt:lpstr> 1-й день не приносит немцам успеха.  То, что они планировали сделать за несколько часов, в первый день сделать не удалось.  Благодаря самоотверженности защитников города удалось выиграть время и дождаться подкрепления </vt:lpstr>
      <vt:lpstr>31 октября 1941 </vt:lpstr>
      <vt:lpstr>Кольцо блокады</vt:lpstr>
      <vt:lpstr>Кольцо блокады</vt:lpstr>
      <vt:lpstr>Трудовой подвиг станкостроителей </vt:lpstr>
      <vt:lpstr>Декабрь 1941 г.</vt:lpstr>
      <vt:lpstr>Презентация PowerPoint</vt:lpstr>
      <vt:lpstr>Памятные знаки Тулы</vt:lpstr>
      <vt:lpstr>Тула - город герой</vt:lpstr>
      <vt:lpstr>Викторина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“Непокоренный рубеж”  оборонительная операция Тулы 29.10-5.12.1941</dc:title>
  <dc:creator>36169</dc:creator>
  <cp:lastModifiedBy>361692@gmail.com</cp:lastModifiedBy>
  <cp:revision>3</cp:revision>
  <dcterms:modified xsi:type="dcterms:W3CDTF">2021-11-30T08:02:38Z</dcterms:modified>
</cp:coreProperties>
</file>