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1" r:id="rId3"/>
    <p:sldId id="262" r:id="rId4"/>
    <p:sldId id="258" r:id="rId5"/>
    <p:sldId id="263" r:id="rId6"/>
    <p:sldId id="260" r:id="rId7"/>
    <p:sldId id="264" r:id="rId8"/>
    <p:sldId id="265" r:id="rId9"/>
    <p:sldId id="266" r:id="rId10"/>
    <p:sldId id="267" r:id="rId11"/>
    <p:sldId id="268" r:id="rId12"/>
    <p:sldId id="272" r:id="rId13"/>
    <p:sldId id="269" r:id="rId14"/>
    <p:sldId id="273" r:id="rId15"/>
    <p:sldId id="274" r:id="rId16"/>
    <p:sldId id="278" r:id="rId17"/>
    <p:sldId id="279" r:id="rId18"/>
    <p:sldId id="281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A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24" autoAdjust="0"/>
  </p:normalViewPr>
  <p:slideViewPr>
    <p:cSldViewPr>
      <p:cViewPr varScale="1">
        <p:scale>
          <a:sx n="83" d="100"/>
          <a:sy n="83" d="100"/>
        </p:scale>
        <p:origin x="121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252F5-DA2B-470C-A766-344A93D519E8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63C0E-D051-4CDA-B4C1-027EA8636A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558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63C0E-D051-4CDA-B4C1-027EA8636AC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4A0D-BC57-4457-949E-2C84F334ADC6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588C-2DBC-4E85-8E47-C3C811080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4A0D-BC57-4457-949E-2C84F334ADC6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588C-2DBC-4E85-8E47-C3C811080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4A0D-BC57-4457-949E-2C84F334ADC6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588C-2DBC-4E85-8E47-C3C811080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4A0D-BC57-4457-949E-2C84F334ADC6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588C-2DBC-4E85-8E47-C3C811080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4A0D-BC57-4457-949E-2C84F334ADC6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588C-2DBC-4E85-8E47-C3C811080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4A0D-BC57-4457-949E-2C84F334ADC6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588C-2DBC-4E85-8E47-C3C811080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4A0D-BC57-4457-949E-2C84F334ADC6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588C-2DBC-4E85-8E47-C3C811080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4A0D-BC57-4457-949E-2C84F334ADC6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588C-2DBC-4E85-8E47-C3C811080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4A0D-BC57-4457-949E-2C84F334ADC6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588C-2DBC-4E85-8E47-C3C811080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4A0D-BC57-4457-949E-2C84F334ADC6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588C-2DBC-4E85-8E47-C3C811080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4A0D-BC57-4457-949E-2C84F334ADC6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588C-2DBC-4E85-8E47-C3C811080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54A0D-BC57-4457-949E-2C84F334ADC6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6588C-2DBC-4E85-8E47-C3C811080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910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7029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56992"/>
            <a:ext cx="7772400" cy="2262113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rgbClr val="C00000"/>
                </a:solidFill>
                <a:latin typeface="Monotype Corsiva" pitchFamily="66" charset="0"/>
              </a:rPr>
              <a:t>Урок  технологии.</a:t>
            </a:r>
            <a:br>
              <a:rPr lang="ru-RU" sz="4900" b="1" dirty="0">
                <a:solidFill>
                  <a:srgbClr val="C00000"/>
                </a:solidFill>
                <a:latin typeface="Monotype Corsiva" pitchFamily="66" charset="0"/>
              </a:rPr>
            </a:br>
            <a:br>
              <a:rPr lang="ru-RU" sz="49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900" b="1" dirty="0">
                <a:solidFill>
                  <a:srgbClr val="C00000"/>
                </a:solidFill>
                <a:latin typeface="Monotype Corsiva" pitchFamily="66" charset="0"/>
              </a:rPr>
              <a:t>Материаловедение. </a:t>
            </a:r>
            <a:br>
              <a:rPr lang="ru-RU" sz="49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900" b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br>
              <a:rPr lang="ru-RU" sz="49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900" b="1" dirty="0">
                <a:solidFill>
                  <a:srgbClr val="C00000"/>
                </a:solidFill>
                <a:latin typeface="Monotype Corsiva" pitchFamily="66" charset="0"/>
              </a:rPr>
              <a:t>6 класс.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5934670"/>
            <a:ext cx="4644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Monotype Corsiva" pitchFamily="66" charset="0"/>
              </a:rPr>
              <a:t>Автор: учитель технологии ГОУ ТО «Тульская школа для обучающихся с ОВЗ №4»</a:t>
            </a:r>
            <a:br>
              <a:rPr lang="ru-RU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>
                <a:solidFill>
                  <a:srgbClr val="C00000"/>
                </a:solidFill>
                <a:latin typeface="Monotype Corsiva" pitchFamily="66" charset="0"/>
              </a:rPr>
              <a:t>Абросимова О.А.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03047685a20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751521" y="-751520"/>
            <a:ext cx="4077071" cy="55801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Monotype Corsiva" pitchFamily="66" charset="0"/>
              </a:rPr>
              <a:t>Изготовление шерстяной ткани</a:t>
            </a:r>
            <a:br>
              <a:rPr lang="ru-RU" b="1" dirty="0">
                <a:solidFill>
                  <a:srgbClr val="C00000"/>
                </a:solidFill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6" name="Рисунок 5" descr="poplin-chto-eto-za-tkan-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3645024"/>
            <a:ext cx="5468845" cy="2986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chto-mozhet-byit-izyiskanney-zhakkarda-2.jp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980728"/>
            <a:ext cx="5255146" cy="3233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1052736"/>
            <a:ext cx="6768752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rgbClr val="C00000"/>
                </a:solidFill>
                <a:latin typeface="Monotype Corsiva" pitchFamily="66" charset="0"/>
              </a:rPr>
              <a:t>Покраска ткани</a:t>
            </a:r>
            <a:br>
              <a:rPr lang="ru-RU" b="1" dirty="0">
                <a:solidFill>
                  <a:srgbClr val="C00000"/>
                </a:solidFill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5" name="Содержимое 4" descr="Похожее изображение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980728"/>
            <a:ext cx="3600400" cy="4741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kak-pokrasit-tkan-v-domashnix-usloviyax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988840"/>
            <a:ext cx="4762500" cy="323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303047685a20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751521" y="-751520"/>
            <a:ext cx="4077071" cy="5580112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Картинки по запросу шерстяные ткани фото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632848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303047685a20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751521" y="-751520"/>
            <a:ext cx="4077071" cy="5580112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Monotype Corsiva" pitchFamily="66" charset="0"/>
              </a:rPr>
              <a:t>Виды шерстяной ткани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03047685a20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751521" y="-751520"/>
            <a:ext cx="4077071" cy="55801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Monotype Corsiva" pitchFamily="66" charset="0"/>
              </a:rPr>
              <a:t>Изготовление одежды</a:t>
            </a:r>
            <a:endParaRPr lang="ru-RU" dirty="0"/>
          </a:p>
        </p:txBody>
      </p:sp>
      <p:pic>
        <p:nvPicPr>
          <p:cNvPr id="5" name="Содержимое 4" descr="4fd061e3455e4_DSC01087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742" y="3933056"/>
            <a:ext cx="4387414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hv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268760"/>
            <a:ext cx="6796137" cy="2983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03047685a20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751521" y="-751520"/>
            <a:ext cx="4077071" cy="558011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204864"/>
            <a:ext cx="4824536" cy="2664296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4400" dirty="0">
                <a:latin typeface="Monotype Corsiva" pitchFamily="66" charset="0"/>
              </a:rPr>
              <a:t>мягкая ткань из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4400" dirty="0">
                <a:latin typeface="Monotype Corsiva" pitchFamily="66" charset="0"/>
              </a:rPr>
              <a:t>нитей, добываемых из кокона тутового шелкопряда.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332656"/>
            <a:ext cx="18437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Monotype Corsiva" pitchFamily="66" charset="0"/>
              </a:rPr>
              <a:t>Шёлк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805264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Monotype Corsiva" pitchFamily="66" charset="0"/>
              </a:rPr>
              <a:t>Как изготавливают изделия из шёлка</a:t>
            </a:r>
            <a:endParaRPr lang="ru-RU" sz="4400" dirty="0"/>
          </a:p>
        </p:txBody>
      </p:sp>
      <p:pic>
        <p:nvPicPr>
          <p:cNvPr id="7" name="Рисунок 6" descr="Картинки по запросу ассортимент крепдешиновых тканей  фото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700808"/>
            <a:ext cx="3475087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артинки по запросу тутовое дерево фото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309634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Картинки по запросу тутовое дерево фото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772816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ртинки по запросу тутовое дерево фото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1988840"/>
            <a:ext cx="2088232" cy="164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охожее изображение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4293096"/>
            <a:ext cx="199910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Похожее изображение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4005064"/>
            <a:ext cx="3456384" cy="236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303047685a20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751521" y="-751520"/>
            <a:ext cx="4077071" cy="5580112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7416824" cy="1143000"/>
          </a:xfrm>
        </p:spPr>
        <p:txBody>
          <a:bodyPr>
            <a:normAutofit fontScale="90000"/>
          </a:bodyPr>
          <a:lstStyle/>
          <a:p>
            <a:r>
              <a:rPr lang="ru-RU" sz="5300" b="1" dirty="0">
                <a:solidFill>
                  <a:srgbClr val="C00000"/>
                </a:solidFill>
                <a:latin typeface="Monotype Corsiva" pitchFamily="66" charset="0"/>
              </a:rPr>
              <a:t>Получение шёлка из кокона тутового шелкопряда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4Vietnam-270Dalat-520Silk_Factory-104Silk_Factory_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96752"/>
            <a:ext cx="5400600" cy="3376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3d804950673f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1499" y="3473624"/>
            <a:ext cx="4512501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303047685a20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751521" y="-751520"/>
            <a:ext cx="4077071" cy="55801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Monotype Corsiva" pitchFamily="66" charset="0"/>
              </a:rPr>
              <a:t>Изготовление шёлковой пряжи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1e8d3a1b871bb957d3b33b60a49cfb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5559219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yards-anti-static-twill-lining-font-b-silk-b-font-pongee-font-b-habotai-b-fo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2852936"/>
            <a:ext cx="3779912" cy="3779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303047685a20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751521" y="-751520"/>
            <a:ext cx="4077071" cy="55801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Monotype Corsiva" pitchFamily="66" charset="0"/>
              </a:rPr>
              <a:t>Изготовление  и окраска шёлковой ткани</a:t>
            </a:r>
            <a:br>
              <a:rPr lang="ru-RU" b="1" dirty="0">
                <a:solidFill>
                  <a:srgbClr val="C00000"/>
                </a:solidFill>
                <a:latin typeface="Monotype Corsiva" pitchFamily="66" charset="0"/>
              </a:rPr>
            </a:br>
            <a:endParaRPr lang="ru-RU" dirty="0"/>
          </a:p>
        </p:txBody>
      </p:sp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хожее изображение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365104"/>
            <a:ext cx="273630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288342402_silk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412776"/>
            <a:ext cx="2556348" cy="1944217"/>
          </a:xfrm>
          <a:prstGeom prst="rect">
            <a:avLst/>
          </a:prstGeom>
        </p:spPr>
      </p:pic>
      <p:pic>
        <p:nvPicPr>
          <p:cNvPr id="6" name="Рисунок 5" descr="maxresdefault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883"/>
          <a:stretch>
            <a:fillRect/>
          </a:stretch>
        </p:blipFill>
        <p:spPr>
          <a:xfrm>
            <a:off x="3105171" y="1556792"/>
            <a:ext cx="2762973" cy="2016224"/>
          </a:xfrm>
          <a:prstGeom prst="rect">
            <a:avLst/>
          </a:prstGeom>
        </p:spPr>
      </p:pic>
      <p:pic>
        <p:nvPicPr>
          <p:cNvPr id="7" name="Рисунок 6" descr="420972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1529407"/>
            <a:ext cx="2592288" cy="1935089"/>
          </a:xfrm>
          <a:prstGeom prst="rect">
            <a:avLst/>
          </a:prstGeom>
        </p:spPr>
      </p:pic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4365104"/>
            <a:ext cx="2727584" cy="1815083"/>
          </a:xfrm>
          <a:prstGeom prst="rect">
            <a:avLst/>
          </a:prstGeom>
        </p:spPr>
      </p:pic>
      <p:pic>
        <p:nvPicPr>
          <p:cNvPr id="9" name="Рисунок 8" descr="original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365104"/>
            <a:ext cx="2400267" cy="18002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23528" y="3212976"/>
            <a:ext cx="212372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Шёлк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347864" y="3212976"/>
            <a:ext cx="212372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Атлас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588224" y="3284984"/>
            <a:ext cx="212372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Шифон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95536" y="5993904"/>
            <a:ext cx="212372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Крепдешин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419872" y="5993904"/>
            <a:ext cx="212372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Бархат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588224" y="5993904"/>
            <a:ext cx="212372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Парча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Рисунок 15" descr="303047685a20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751521" y="-751520"/>
            <a:ext cx="4077071" cy="55801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Monotype Corsiva" pitchFamily="66" charset="0"/>
              </a:rPr>
              <a:t>Виды шёлковой ткани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03047685a20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751521" y="-751520"/>
            <a:ext cx="4077071" cy="55801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Monotype Corsiva" pitchFamily="66" charset="0"/>
              </a:rPr>
              <a:t>Изготовление одежды из шёлка</a:t>
            </a:r>
            <a:endParaRPr lang="ru-RU" dirty="0"/>
          </a:p>
        </p:txBody>
      </p:sp>
      <p:pic>
        <p:nvPicPr>
          <p:cNvPr id="5" name="Содержимое 4" descr="Картинки по запросу ассортимент атласных тканей фото"/>
          <p:cNvPicPr>
            <a:picLocks noGrp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1124744"/>
            <a:ext cx="7416823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03047685a20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751522" y="-751520"/>
            <a:ext cx="4077071" cy="5580112"/>
          </a:xfrm>
          <a:prstGeom prst="rect">
            <a:avLst/>
          </a:prstGeom>
        </p:spPr>
      </p:pic>
      <p:pic>
        <p:nvPicPr>
          <p:cNvPr id="13" name="Рисунок 12" descr="Juggling-Questions-1680054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2564904"/>
            <a:ext cx="3960440" cy="3960440"/>
          </a:xfrm>
          <a:prstGeom prst="rect">
            <a:avLst/>
          </a:prstGeom>
        </p:spPr>
      </p:pic>
      <p:pic>
        <p:nvPicPr>
          <p:cNvPr id="14" name="Рисунок 13" descr="golden-question-mark-version-isolated-white-transparent-background-additional-format-available-png-transparent-32635731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80112" y="0"/>
            <a:ext cx="2880320" cy="490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37222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303047685a20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751521" y="-751520"/>
            <a:ext cx="4077071" cy="5580112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115616" y="836712"/>
            <a:ext cx="8244408" cy="804862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Monotype Corsiva" pitchFamily="66" charset="0"/>
              </a:rPr>
              <a:t>Это профессия, которая помогает людям красиво  одеваться . Модельер  занимается разработкой моделей одежды . Он знает виды тканей, их свойства, особенности фигуры ,правила раскроя и технологию обработки  изделия.</a:t>
            </a:r>
          </a:p>
        </p:txBody>
      </p:sp>
      <p:pic>
        <p:nvPicPr>
          <p:cNvPr id="7" name="Рисунок 6" descr="https://im2-tub-ru.yandex.net/i?id=c487f918dadd3fff2142aa005e880897-l&amp;n=1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295232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067944" y="0"/>
            <a:ext cx="37321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модельер</a:t>
            </a:r>
          </a:p>
        </p:txBody>
      </p:sp>
      <p:pic>
        <p:nvPicPr>
          <p:cNvPr id="10" name="Рисунок 9" descr="https://im2-tub-ru.yandex.net/i?id=d1fe2bc7b620338f87d2ffd1c97b333c-l&amp;n=1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1844824"/>
            <a:ext cx="2808312" cy="1810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tp://yukki-plus.ru/articles/fashion/images/9493.800x992.1396432828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700808"/>
            <a:ext cx="2250133" cy="2818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Текст 5"/>
          <p:cNvSpPr txBox="1">
            <a:spLocks/>
          </p:cNvSpPr>
          <p:nvPr/>
        </p:nvSpPr>
        <p:spPr>
          <a:xfrm>
            <a:off x="3635896" y="3645024"/>
            <a:ext cx="2232248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Валентин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Юдашкин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sp>
        <p:nvSpPr>
          <p:cNvPr id="13" name="Текст 5"/>
          <p:cNvSpPr txBox="1">
            <a:spLocks/>
          </p:cNvSpPr>
          <p:nvPr/>
        </p:nvSpPr>
        <p:spPr>
          <a:xfrm>
            <a:off x="539552" y="3861048"/>
            <a:ext cx="2232248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Вячеслав Зайцев</a:t>
            </a:r>
          </a:p>
        </p:txBody>
      </p:sp>
      <p:sp>
        <p:nvSpPr>
          <p:cNvPr id="14" name="Текст 5"/>
          <p:cNvSpPr txBox="1">
            <a:spLocks/>
          </p:cNvSpPr>
          <p:nvPr/>
        </p:nvSpPr>
        <p:spPr>
          <a:xfrm>
            <a:off x="7092280" y="4437112"/>
            <a:ext cx="1548680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Коко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Шанель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pic>
        <p:nvPicPr>
          <p:cNvPr id="15" name="Рисунок 14" descr="http://www.vokrug.tv/pic/news_photo/b/8/8/a/medium_b88a5b63483321060e528f99e207f8cc.jpe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293096"/>
            <a:ext cx="1705372" cy="2297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Текст 5"/>
          <p:cNvSpPr txBox="1">
            <a:spLocks/>
          </p:cNvSpPr>
          <p:nvPr/>
        </p:nvSpPr>
        <p:spPr>
          <a:xfrm>
            <a:off x="323528" y="6497960"/>
            <a:ext cx="2232248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Ив Сен-Лоран</a:t>
            </a:r>
          </a:p>
        </p:txBody>
      </p:sp>
      <p:pic>
        <p:nvPicPr>
          <p:cNvPr id="17" name="Рисунок 16" descr="https://im1-tub-ru.yandex.net/i?id=a51e7375b6198cef7c9cf0e867505c44-l&amp;n=13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4653136"/>
            <a:ext cx="208823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https://im0-tub-ru.yandex.net/i?id=b9ac3d3a021b9979f661883a0fbc689f&amp;n=33&amp;h=215&amp;w=323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4077072"/>
            <a:ext cx="2664296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https://im1-tub-ru.yandex.net/i?id=b7fab349e1be86a7ccad55e55f3816f0-l&amp;n=13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4949" y="4725144"/>
            <a:ext cx="2289051" cy="163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Текст 5"/>
          <p:cNvSpPr txBox="1">
            <a:spLocks/>
          </p:cNvSpPr>
          <p:nvPr/>
        </p:nvSpPr>
        <p:spPr>
          <a:xfrm>
            <a:off x="2123728" y="4149080"/>
            <a:ext cx="1656184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Пьер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Карден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sp>
        <p:nvSpPr>
          <p:cNvPr id="22" name="Текст 5"/>
          <p:cNvSpPr txBox="1">
            <a:spLocks/>
          </p:cNvSpPr>
          <p:nvPr/>
        </p:nvSpPr>
        <p:spPr>
          <a:xfrm>
            <a:off x="4067944" y="5805264"/>
            <a:ext cx="2592288" cy="836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b="1" dirty="0" err="1">
                <a:latin typeface="Monotype Corsiva" pitchFamily="66" charset="0"/>
              </a:rPr>
              <a:t>Доминико</a:t>
            </a:r>
            <a:r>
              <a:rPr lang="ru-RU" b="1" dirty="0">
                <a:latin typeface="Monotype Corsiva" pitchFamily="66" charset="0"/>
              </a:rPr>
              <a:t> Дольче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b="1" dirty="0">
                <a:latin typeface="Monotype Corsiva" pitchFamily="66" charset="0"/>
              </a:rPr>
              <a:t>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b="1" dirty="0" err="1">
                <a:latin typeface="Monotype Corsiva" pitchFamily="66" charset="0"/>
              </a:rPr>
              <a:t>Стефано</a:t>
            </a:r>
            <a:r>
              <a:rPr lang="ru-RU" b="1" dirty="0">
                <a:latin typeface="Monotype Corsiva" pitchFamily="66" charset="0"/>
              </a:rPr>
              <a:t> </a:t>
            </a:r>
            <a:r>
              <a:rPr lang="ru-RU" b="1" dirty="0" err="1">
                <a:latin typeface="Monotype Corsiva" pitchFamily="66" charset="0"/>
              </a:rPr>
              <a:t>Габбана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sp>
        <p:nvSpPr>
          <p:cNvPr id="23" name="Текст 5"/>
          <p:cNvSpPr txBox="1">
            <a:spLocks/>
          </p:cNvSpPr>
          <p:nvPr/>
        </p:nvSpPr>
        <p:spPr>
          <a:xfrm>
            <a:off x="7127776" y="6309320"/>
            <a:ext cx="2016224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Джанни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</a:rPr>
              <a:t>Версаче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3 Рисунок 2" descr="Elegant Stand Collar Candy Color Belt Design Long Sleeve Coat For Women: 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001">
            <a:off x="3117760" y="700477"/>
            <a:ext cx="2836472" cy="4487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2 Рисунок 3" descr="платье - БелЛаКона-837 - белорусский интернет магазин &amp;quot;Анабель&amp;quot;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73811">
            <a:off x="6291235" y="1454356"/>
            <a:ext cx="2393162" cy="49551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1 Рисунок 1" descr="retro vintage Dress                                                       …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87522">
            <a:off x="652337" y="1962515"/>
            <a:ext cx="2232248" cy="44249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 descr="303047685a20.png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751521" y="-751520"/>
            <a:ext cx="4077071" cy="5580112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303047685a20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751521" y="-751520"/>
            <a:ext cx="4077071" cy="5580112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987824" y="404664"/>
            <a:ext cx="3409742" cy="1269398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Monotype Corsiva" pitchFamily="66" charset="0"/>
              </a:rPr>
              <a:t>ВОЛОКНА</a:t>
            </a:r>
          </a:p>
        </p:txBody>
      </p:sp>
      <p:sp>
        <p:nvSpPr>
          <p:cNvPr id="4" name="Овал 3"/>
          <p:cNvSpPr/>
          <p:nvPr/>
        </p:nvSpPr>
        <p:spPr>
          <a:xfrm>
            <a:off x="1835696" y="2157544"/>
            <a:ext cx="2952328" cy="769457"/>
          </a:xfrm>
          <a:prstGeom prst="ellipse">
            <a:avLst/>
          </a:prstGeom>
          <a:noFill/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Натуральные</a:t>
            </a:r>
          </a:p>
        </p:txBody>
      </p:sp>
      <p:sp>
        <p:nvSpPr>
          <p:cNvPr id="5" name="Овал 4"/>
          <p:cNvSpPr/>
          <p:nvPr/>
        </p:nvSpPr>
        <p:spPr>
          <a:xfrm>
            <a:off x="5149701" y="2204865"/>
            <a:ext cx="2806675" cy="792088"/>
          </a:xfrm>
          <a:prstGeom prst="ellipse">
            <a:avLst/>
          </a:prstGeom>
          <a:noFill/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Химические</a:t>
            </a:r>
          </a:p>
        </p:txBody>
      </p:sp>
      <p:cxnSp>
        <p:nvCxnSpPr>
          <p:cNvPr id="7" name="Прямая со стрелкой 6"/>
          <p:cNvCxnSpPr>
            <a:stCxn id="3" idx="4"/>
            <a:endCxn id="4" idx="0"/>
          </p:cNvCxnSpPr>
          <p:nvPr/>
        </p:nvCxnSpPr>
        <p:spPr>
          <a:xfrm flipH="1">
            <a:off x="3311860" y="1674062"/>
            <a:ext cx="1380835" cy="483482"/>
          </a:xfrm>
          <a:prstGeom prst="straightConnector1">
            <a:avLst/>
          </a:prstGeom>
          <a:ln w="31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3" idx="4"/>
            <a:endCxn id="5" idx="0"/>
          </p:cNvCxnSpPr>
          <p:nvPr/>
        </p:nvCxnSpPr>
        <p:spPr>
          <a:xfrm>
            <a:off x="4692695" y="1674062"/>
            <a:ext cx="1860344" cy="530803"/>
          </a:xfrm>
          <a:prstGeom prst="straightConnector1">
            <a:avLst/>
          </a:prstGeom>
          <a:ln w="31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539552" y="3501008"/>
            <a:ext cx="3024336" cy="936104"/>
          </a:xfrm>
          <a:prstGeom prst="ellipse">
            <a:avLst/>
          </a:prstGeom>
          <a:noFill/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>Растительного происхождения</a:t>
            </a:r>
          </a:p>
        </p:txBody>
      </p:sp>
      <p:sp>
        <p:nvSpPr>
          <p:cNvPr id="13" name="Овал 12"/>
          <p:cNvSpPr/>
          <p:nvPr/>
        </p:nvSpPr>
        <p:spPr>
          <a:xfrm>
            <a:off x="4499992" y="3645024"/>
            <a:ext cx="2952328" cy="1008112"/>
          </a:xfrm>
          <a:prstGeom prst="ellipse">
            <a:avLst/>
          </a:prstGeom>
          <a:noFill/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>Животного происхождения</a:t>
            </a:r>
          </a:p>
        </p:txBody>
      </p:sp>
      <p:sp>
        <p:nvSpPr>
          <p:cNvPr id="14" name="Овал 13"/>
          <p:cNvSpPr/>
          <p:nvPr/>
        </p:nvSpPr>
        <p:spPr>
          <a:xfrm>
            <a:off x="0" y="5517232"/>
            <a:ext cx="1656184" cy="792088"/>
          </a:xfrm>
          <a:prstGeom prst="ellipse">
            <a:avLst/>
          </a:prstGeom>
          <a:noFill/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>Лен</a:t>
            </a:r>
          </a:p>
        </p:txBody>
      </p:sp>
      <p:sp>
        <p:nvSpPr>
          <p:cNvPr id="15" name="Овал 14"/>
          <p:cNvSpPr/>
          <p:nvPr/>
        </p:nvSpPr>
        <p:spPr>
          <a:xfrm>
            <a:off x="2123728" y="5517232"/>
            <a:ext cx="1656184" cy="792088"/>
          </a:xfrm>
          <a:prstGeom prst="ellipse">
            <a:avLst/>
          </a:prstGeom>
          <a:noFill/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>Хлопок</a:t>
            </a:r>
          </a:p>
        </p:txBody>
      </p:sp>
      <p:sp>
        <p:nvSpPr>
          <p:cNvPr id="16" name="Овал 15"/>
          <p:cNvSpPr/>
          <p:nvPr/>
        </p:nvSpPr>
        <p:spPr>
          <a:xfrm>
            <a:off x="6516216" y="5517232"/>
            <a:ext cx="1656184" cy="792088"/>
          </a:xfrm>
          <a:prstGeom prst="ellipse">
            <a:avLst/>
          </a:prstGeom>
          <a:noFill/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>Шёлк</a:t>
            </a:r>
          </a:p>
        </p:txBody>
      </p:sp>
      <p:sp>
        <p:nvSpPr>
          <p:cNvPr id="17" name="Овал 16"/>
          <p:cNvSpPr/>
          <p:nvPr/>
        </p:nvSpPr>
        <p:spPr>
          <a:xfrm>
            <a:off x="3995936" y="5517232"/>
            <a:ext cx="1656184" cy="792088"/>
          </a:xfrm>
          <a:prstGeom prst="ellipse">
            <a:avLst/>
          </a:prstGeom>
          <a:noFill/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>Шерсть</a:t>
            </a:r>
          </a:p>
        </p:txBody>
      </p:sp>
      <p:cxnSp>
        <p:nvCxnSpPr>
          <p:cNvPr id="19" name="Прямая со стрелкой 18"/>
          <p:cNvCxnSpPr>
            <a:stCxn id="4" idx="4"/>
            <a:endCxn id="11" idx="0"/>
          </p:cNvCxnSpPr>
          <p:nvPr/>
        </p:nvCxnSpPr>
        <p:spPr>
          <a:xfrm flipH="1">
            <a:off x="2051720" y="2927001"/>
            <a:ext cx="1260140" cy="574007"/>
          </a:xfrm>
          <a:prstGeom prst="straightConnector1">
            <a:avLst/>
          </a:prstGeom>
          <a:ln w="31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4" idx="4"/>
            <a:endCxn id="13" idx="0"/>
          </p:cNvCxnSpPr>
          <p:nvPr/>
        </p:nvCxnSpPr>
        <p:spPr>
          <a:xfrm>
            <a:off x="3311860" y="2927001"/>
            <a:ext cx="2664296" cy="718023"/>
          </a:xfrm>
          <a:prstGeom prst="straightConnector1">
            <a:avLst/>
          </a:prstGeom>
          <a:ln w="31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1" idx="4"/>
            <a:endCxn id="14" idx="0"/>
          </p:cNvCxnSpPr>
          <p:nvPr/>
        </p:nvCxnSpPr>
        <p:spPr>
          <a:xfrm flipH="1">
            <a:off x="828092" y="4437112"/>
            <a:ext cx="1223628" cy="1080120"/>
          </a:xfrm>
          <a:prstGeom prst="straightConnector1">
            <a:avLst/>
          </a:prstGeom>
          <a:ln w="31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1" idx="4"/>
            <a:endCxn id="15" idx="0"/>
          </p:cNvCxnSpPr>
          <p:nvPr/>
        </p:nvCxnSpPr>
        <p:spPr>
          <a:xfrm>
            <a:off x="2051720" y="4437112"/>
            <a:ext cx="900100" cy="1080120"/>
          </a:xfrm>
          <a:prstGeom prst="straightConnector1">
            <a:avLst/>
          </a:prstGeom>
          <a:ln w="31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3" idx="4"/>
            <a:endCxn id="17" idx="0"/>
          </p:cNvCxnSpPr>
          <p:nvPr/>
        </p:nvCxnSpPr>
        <p:spPr>
          <a:xfrm flipH="1">
            <a:off x="4824028" y="4653136"/>
            <a:ext cx="1152128" cy="864096"/>
          </a:xfrm>
          <a:prstGeom prst="straightConnector1">
            <a:avLst/>
          </a:prstGeom>
          <a:ln w="31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3" idx="4"/>
            <a:endCxn id="16" idx="0"/>
          </p:cNvCxnSpPr>
          <p:nvPr/>
        </p:nvCxnSpPr>
        <p:spPr>
          <a:xfrm>
            <a:off x="5976156" y="4653136"/>
            <a:ext cx="1368152" cy="864096"/>
          </a:xfrm>
          <a:prstGeom prst="straightConnector1">
            <a:avLst/>
          </a:prstGeom>
          <a:ln w="31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303047685a20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751521" y="-751520"/>
            <a:ext cx="4077071" cy="558011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548680"/>
            <a:ext cx="6624736" cy="129614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b="1" dirty="0">
                <a:solidFill>
                  <a:srgbClr val="C00000"/>
                </a:solidFill>
                <a:latin typeface="Monotype Corsiva" pitchFamily="66" charset="0"/>
              </a:rPr>
              <a:t>Натуральные волокна животного происхождения</a:t>
            </a:r>
          </a:p>
        </p:txBody>
      </p:sp>
      <p:pic>
        <p:nvPicPr>
          <p:cNvPr id="6" name="Рисунок 5" descr="bombyx_mori_02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2852936"/>
            <a:ext cx="3419872" cy="2419559"/>
          </a:xfrm>
          <a:prstGeom prst="rect">
            <a:avLst/>
          </a:prstGeom>
        </p:spPr>
      </p:pic>
      <p:pic>
        <p:nvPicPr>
          <p:cNvPr id="7" name="Рисунок 6" descr="20005106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5268838"/>
            <a:ext cx="1589162" cy="1589162"/>
          </a:xfrm>
          <a:prstGeom prst="rect">
            <a:avLst/>
          </a:prstGeom>
        </p:spPr>
      </p:pic>
      <p:pic>
        <p:nvPicPr>
          <p:cNvPr id="8" name="Рисунок 7" descr="silkworm-larvae-bombyx-mori-26423869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7984" y="4725144"/>
            <a:ext cx="1872208" cy="1738479"/>
          </a:xfrm>
          <a:prstGeom prst="rect">
            <a:avLst/>
          </a:prstGeom>
        </p:spPr>
      </p:pic>
      <p:pic>
        <p:nvPicPr>
          <p:cNvPr id="9" name="Рисунок 8" descr="Realistic-sheep-vector-material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825840"/>
            <a:ext cx="2736304" cy="367212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03047685a20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751521" y="-751520"/>
            <a:ext cx="4077071" cy="55801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140968"/>
            <a:ext cx="8229600" cy="1575048"/>
          </a:xfrm>
        </p:spPr>
        <p:txBody>
          <a:bodyPr>
            <a:normAutofit fontScale="90000"/>
          </a:bodyPr>
          <a:lstStyle/>
          <a:p>
            <a:br>
              <a:rPr lang="ru-RU" sz="5300" b="1" dirty="0">
                <a:solidFill>
                  <a:srgbClr val="C00000"/>
                </a:solidFill>
                <a:latin typeface="Monotype Corsiva" pitchFamily="66" charset="0"/>
              </a:rPr>
            </a:b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373216"/>
            <a:ext cx="88204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Monotype Corsiva" pitchFamily="66" charset="0"/>
              </a:rPr>
              <a:t>Как изготавливают изделия из шерсти?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2204864"/>
            <a:ext cx="44644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 </a:t>
            </a:r>
            <a:r>
              <a:rPr lang="ru-RU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это волосяной покров животных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332656"/>
            <a:ext cx="25683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Monotype Corsiva" pitchFamily="66" charset="0"/>
              </a:rPr>
              <a:t>Шерсть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9" name="Рисунок 8" descr="Похожее изображение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700808"/>
            <a:ext cx="3384376" cy="325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артинки по запросу получение шерстяной ткани фото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4608512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Картинки по запросу стрижка тонкорунных овец  фото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212976"/>
            <a:ext cx="460851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303047685a20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751521" y="-751520"/>
            <a:ext cx="4077071" cy="55801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476672"/>
            <a:ext cx="6228184" cy="1143000"/>
          </a:xfrm>
        </p:spPr>
        <p:txBody>
          <a:bodyPr>
            <a:normAutofit fontScale="90000"/>
          </a:bodyPr>
          <a:lstStyle/>
          <a:p>
            <a:r>
              <a:rPr lang="ru-RU" sz="5300" b="1" dirty="0">
                <a:solidFill>
                  <a:srgbClr val="C00000"/>
                </a:solidFill>
                <a:latin typeface="Monotype Corsiva" pitchFamily="66" charset="0"/>
              </a:rPr>
              <a:t>Получение шерсти от животных.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616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052736"/>
            <a:ext cx="5114925" cy="2352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roizvodstvo-prjazh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1628800"/>
            <a:ext cx="2929508" cy="2050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top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573016"/>
            <a:ext cx="482729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Vidy_pryazhi_1_foto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4149080"/>
            <a:ext cx="3840427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303047685a20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751521" y="-751520"/>
            <a:ext cx="4077071" cy="55801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Monotype Corsiva" pitchFamily="66" charset="0"/>
              </a:rPr>
              <a:t>Изготовление шерстяной пряжи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185</Words>
  <Application>Microsoft Office PowerPoint</Application>
  <PresentationFormat>Экран (4:3)</PresentationFormat>
  <Paragraphs>49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Monotype Corsiva</vt:lpstr>
      <vt:lpstr>Тема Office</vt:lpstr>
      <vt:lpstr>Урок  технологии.  Материаловедение.    6 класс.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Получение шерсти от животных.</vt:lpstr>
      <vt:lpstr>Изготовление шерстяной пряжи</vt:lpstr>
      <vt:lpstr>Изготовление шерстяной ткани </vt:lpstr>
      <vt:lpstr>Покраска ткани </vt:lpstr>
      <vt:lpstr>Виды шерстяной ткани</vt:lpstr>
      <vt:lpstr>Изготовление одежды</vt:lpstr>
      <vt:lpstr>Презентация PowerPoint</vt:lpstr>
      <vt:lpstr>Получение шёлка из кокона тутового шелкопряда</vt:lpstr>
      <vt:lpstr>Изготовление шёлковой пряжи</vt:lpstr>
      <vt:lpstr>Изготовление  и окраска шёлковой ткани </vt:lpstr>
      <vt:lpstr>Виды шёлковой ткани</vt:lpstr>
      <vt:lpstr>Изготовление одежды из шёлка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</dc:title>
  <dc:creator>User</dc:creator>
  <cp:lastModifiedBy>sv-ni</cp:lastModifiedBy>
  <cp:revision>43</cp:revision>
  <dcterms:created xsi:type="dcterms:W3CDTF">2016-11-29T18:40:21Z</dcterms:created>
  <dcterms:modified xsi:type="dcterms:W3CDTF">2022-09-25T20:56:08Z</dcterms:modified>
</cp:coreProperties>
</file>